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86" r:id="rId3"/>
    <p:sldId id="287" r:id="rId4"/>
    <p:sldId id="278" r:id="rId5"/>
    <p:sldId id="289" r:id="rId6"/>
    <p:sldId id="256" r:id="rId7"/>
    <p:sldId id="288" r:id="rId8"/>
    <p:sldId id="290" r:id="rId9"/>
    <p:sldId id="292" r:id="rId10"/>
    <p:sldId id="293" r:id="rId11"/>
    <p:sldId id="263" r:id="rId12"/>
  </p:sldIdLst>
  <p:sldSz cx="12192000" cy="6858000"/>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9C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6" autoAdjust="0"/>
    <p:restoredTop sz="94660"/>
  </p:normalViewPr>
  <p:slideViewPr>
    <p:cSldViewPr snapToGrid="0">
      <p:cViewPr varScale="1">
        <p:scale>
          <a:sx n="102" d="100"/>
          <a:sy n="102" d="100"/>
        </p:scale>
        <p:origin x="88" y="4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9c37843f3f375257" providerId="LiveId" clId="{F5DB4CF0-EC61-4C84-86D9-BCB1A9B427CA}"/>
    <pc:docChg chg="undo custSel modSld">
      <pc:chgData name="" userId="9c37843f3f375257" providerId="LiveId" clId="{F5DB4CF0-EC61-4C84-86D9-BCB1A9B427CA}" dt="2026-01-21T16:36:17.065" v="108" actId="20577"/>
      <pc:docMkLst>
        <pc:docMk/>
      </pc:docMkLst>
      <pc:sldChg chg="modSp">
        <pc:chgData name="" userId="9c37843f3f375257" providerId="LiveId" clId="{F5DB4CF0-EC61-4C84-86D9-BCB1A9B427CA}" dt="2026-01-21T15:03:34.875" v="83" actId="1076"/>
        <pc:sldMkLst>
          <pc:docMk/>
          <pc:sldMk cId="303990700" sldId="278"/>
        </pc:sldMkLst>
        <pc:spChg chg="mod">
          <ac:chgData name="" userId="9c37843f3f375257" providerId="LiveId" clId="{F5DB4CF0-EC61-4C84-86D9-BCB1A9B427CA}" dt="2026-01-21T15:03:34.875" v="83" actId="1076"/>
          <ac:spMkLst>
            <pc:docMk/>
            <pc:sldMk cId="303990700" sldId="278"/>
            <ac:spMk id="2" creationId="{E79A74C5-752C-4D66-A73B-E0D9A1F59C12}"/>
          </ac:spMkLst>
        </pc:spChg>
      </pc:sldChg>
      <pc:sldChg chg="addSp delSp modSp">
        <pc:chgData name="" userId="9c37843f3f375257" providerId="LiveId" clId="{F5DB4CF0-EC61-4C84-86D9-BCB1A9B427CA}" dt="2026-01-21T16:36:17.065" v="108" actId="20577"/>
        <pc:sldMkLst>
          <pc:docMk/>
          <pc:sldMk cId="563969018" sldId="287"/>
        </pc:sldMkLst>
        <pc:spChg chg="del">
          <ac:chgData name="" userId="9c37843f3f375257" providerId="LiveId" clId="{F5DB4CF0-EC61-4C84-86D9-BCB1A9B427CA}" dt="2026-01-20T14:05:25.598" v="0" actId="478"/>
          <ac:spMkLst>
            <pc:docMk/>
            <pc:sldMk cId="563969018" sldId="287"/>
            <ac:spMk id="4" creationId="{0CDFA650-A81C-4F96-BE4A-45A556E481D8}"/>
          </ac:spMkLst>
        </pc:spChg>
        <pc:spChg chg="mod">
          <ac:chgData name="" userId="9c37843f3f375257" providerId="LiveId" clId="{F5DB4CF0-EC61-4C84-86D9-BCB1A9B427CA}" dt="2026-01-21T16:36:17.065" v="108" actId="20577"/>
          <ac:spMkLst>
            <pc:docMk/>
            <pc:sldMk cId="563969018" sldId="287"/>
            <ac:spMk id="7" creationId="{AE98F8E3-4636-4C3B-BFB8-84F4469919C2}"/>
          </ac:spMkLst>
        </pc:spChg>
        <pc:spChg chg="mod">
          <ac:chgData name="" userId="9c37843f3f375257" providerId="LiveId" clId="{F5DB4CF0-EC61-4C84-86D9-BCB1A9B427CA}" dt="2026-01-20T14:07:38.667" v="71" actId="14100"/>
          <ac:spMkLst>
            <pc:docMk/>
            <pc:sldMk cId="563969018" sldId="287"/>
            <ac:spMk id="8" creationId="{FED56E52-D26E-43E7-815A-6427A82A7F87}"/>
          </ac:spMkLst>
        </pc:spChg>
        <pc:picChg chg="add mod">
          <ac:chgData name="" userId="9c37843f3f375257" providerId="LiveId" clId="{F5DB4CF0-EC61-4C84-86D9-BCB1A9B427CA}" dt="2026-01-20T14:05:43.314" v="4" actId="1076"/>
          <ac:picMkLst>
            <pc:docMk/>
            <pc:sldMk cId="563969018" sldId="287"/>
            <ac:picMk id="2" creationId="{0A1F8ABB-18C3-4D72-A821-33E014101328}"/>
          </ac:picMkLst>
        </pc:picChg>
        <pc:picChg chg="add mod">
          <ac:chgData name="" userId="9c37843f3f375257" providerId="LiveId" clId="{F5DB4CF0-EC61-4C84-86D9-BCB1A9B427CA}" dt="2026-01-20T14:06:33.668" v="27" actId="1035"/>
          <ac:picMkLst>
            <pc:docMk/>
            <pc:sldMk cId="563969018" sldId="287"/>
            <ac:picMk id="3" creationId="{BCC52DD6-1D2A-4D5E-8F08-72E12115954A}"/>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F408BB-4221-4386-8466-574E1BB9A2F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AT"/>
          </a:p>
        </p:txBody>
      </p:sp>
      <p:sp>
        <p:nvSpPr>
          <p:cNvPr id="3" name="Untertitel 2">
            <a:extLst>
              <a:ext uri="{FF2B5EF4-FFF2-40B4-BE49-F238E27FC236}">
                <a16:creationId xmlns:a16="http://schemas.microsoft.com/office/drawing/2014/main" id="{6AF2DB20-128C-43E3-9F91-D5561E83F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sp>
        <p:nvSpPr>
          <p:cNvPr id="4" name="Datumsplatzhalter 3">
            <a:extLst>
              <a:ext uri="{FF2B5EF4-FFF2-40B4-BE49-F238E27FC236}">
                <a16:creationId xmlns:a16="http://schemas.microsoft.com/office/drawing/2014/main" id="{EE4FD9CD-B93B-4A00-B62C-C06B092EC05A}"/>
              </a:ext>
            </a:extLst>
          </p:cNvPr>
          <p:cNvSpPr>
            <a:spLocks noGrp="1"/>
          </p:cNvSpPr>
          <p:nvPr>
            <p:ph type="dt" sz="half" idx="10"/>
          </p:nvPr>
        </p:nvSpPr>
        <p:spPr/>
        <p:txBody>
          <a:bodyPr/>
          <a:lstStyle/>
          <a:p>
            <a:fld id="{8F4D1CA9-CABA-4462-A3F4-FD174FD1F533}" type="datetimeFigureOut">
              <a:rPr lang="de-AT" smtClean="0"/>
              <a:t>21.01.2026</a:t>
            </a:fld>
            <a:endParaRPr lang="de-AT"/>
          </a:p>
        </p:txBody>
      </p:sp>
      <p:sp>
        <p:nvSpPr>
          <p:cNvPr id="5" name="Fußzeilenplatzhalter 4">
            <a:extLst>
              <a:ext uri="{FF2B5EF4-FFF2-40B4-BE49-F238E27FC236}">
                <a16:creationId xmlns:a16="http://schemas.microsoft.com/office/drawing/2014/main" id="{2BFFC091-ACAF-4426-9B3A-51422E3F7DC0}"/>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7956063A-F3E0-4615-AB14-BC665D6D46CE}"/>
              </a:ext>
            </a:extLst>
          </p:cNvPr>
          <p:cNvSpPr>
            <a:spLocks noGrp="1"/>
          </p:cNvSpPr>
          <p:nvPr>
            <p:ph type="sldNum" sz="quarter" idx="12"/>
          </p:nvPr>
        </p:nvSpPr>
        <p:spPr/>
        <p:txBody>
          <a:bodyPr/>
          <a:lstStyle/>
          <a:p>
            <a:fld id="{A836C265-A8CD-4847-9ED8-B3102483C6ED}" type="slidenum">
              <a:rPr lang="de-AT" smtClean="0"/>
              <a:t>‹Nr.›</a:t>
            </a:fld>
            <a:endParaRPr lang="de-AT"/>
          </a:p>
        </p:txBody>
      </p:sp>
    </p:spTree>
    <p:extLst>
      <p:ext uri="{BB962C8B-B14F-4D97-AF65-F5344CB8AC3E}">
        <p14:creationId xmlns:p14="http://schemas.microsoft.com/office/powerpoint/2010/main" val="3577763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35A506-D561-4922-9C2F-AA7BBDE18E80}"/>
              </a:ext>
            </a:extLst>
          </p:cNvPr>
          <p:cNvSpPr>
            <a:spLocks noGrp="1"/>
          </p:cNvSpPr>
          <p:nvPr>
            <p:ph type="title"/>
          </p:nvPr>
        </p:nvSpPr>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01EEE1FA-24BC-4183-9EE1-224EA8A203D7}"/>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F063DC3-29B6-42EA-BBF2-26DF2AA53E1B}"/>
              </a:ext>
            </a:extLst>
          </p:cNvPr>
          <p:cNvSpPr>
            <a:spLocks noGrp="1"/>
          </p:cNvSpPr>
          <p:nvPr>
            <p:ph type="dt" sz="half" idx="10"/>
          </p:nvPr>
        </p:nvSpPr>
        <p:spPr/>
        <p:txBody>
          <a:bodyPr/>
          <a:lstStyle/>
          <a:p>
            <a:fld id="{8F4D1CA9-CABA-4462-A3F4-FD174FD1F533}" type="datetimeFigureOut">
              <a:rPr lang="de-AT" smtClean="0"/>
              <a:t>21.01.2026</a:t>
            </a:fld>
            <a:endParaRPr lang="de-AT"/>
          </a:p>
        </p:txBody>
      </p:sp>
      <p:sp>
        <p:nvSpPr>
          <p:cNvPr id="5" name="Fußzeilenplatzhalter 4">
            <a:extLst>
              <a:ext uri="{FF2B5EF4-FFF2-40B4-BE49-F238E27FC236}">
                <a16:creationId xmlns:a16="http://schemas.microsoft.com/office/drawing/2014/main" id="{EE46FE53-2A4D-4A7A-886B-7A3BCE4BE028}"/>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0B5EA2A5-0DE0-493F-8942-29C27D45EEA1}"/>
              </a:ext>
            </a:extLst>
          </p:cNvPr>
          <p:cNvSpPr>
            <a:spLocks noGrp="1"/>
          </p:cNvSpPr>
          <p:nvPr>
            <p:ph type="sldNum" sz="quarter" idx="12"/>
          </p:nvPr>
        </p:nvSpPr>
        <p:spPr/>
        <p:txBody>
          <a:bodyPr/>
          <a:lstStyle/>
          <a:p>
            <a:fld id="{A836C265-A8CD-4847-9ED8-B3102483C6ED}" type="slidenum">
              <a:rPr lang="de-AT" smtClean="0"/>
              <a:t>‹Nr.›</a:t>
            </a:fld>
            <a:endParaRPr lang="de-AT"/>
          </a:p>
        </p:txBody>
      </p:sp>
    </p:spTree>
    <p:extLst>
      <p:ext uri="{BB962C8B-B14F-4D97-AF65-F5344CB8AC3E}">
        <p14:creationId xmlns:p14="http://schemas.microsoft.com/office/powerpoint/2010/main" val="2923370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1F5A04-4378-4BA5-BF08-502B7773651C}"/>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1BC09FD5-CDA4-4818-BDAC-8EC09EF83609}"/>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22A8D24-0F4F-486E-8871-6C0F3163B747}"/>
              </a:ext>
            </a:extLst>
          </p:cNvPr>
          <p:cNvSpPr>
            <a:spLocks noGrp="1"/>
          </p:cNvSpPr>
          <p:nvPr>
            <p:ph type="dt" sz="half" idx="10"/>
          </p:nvPr>
        </p:nvSpPr>
        <p:spPr/>
        <p:txBody>
          <a:bodyPr/>
          <a:lstStyle/>
          <a:p>
            <a:fld id="{8F4D1CA9-CABA-4462-A3F4-FD174FD1F533}" type="datetimeFigureOut">
              <a:rPr lang="de-AT" smtClean="0"/>
              <a:t>21.01.2026</a:t>
            </a:fld>
            <a:endParaRPr lang="de-AT"/>
          </a:p>
        </p:txBody>
      </p:sp>
      <p:sp>
        <p:nvSpPr>
          <p:cNvPr id="5" name="Fußzeilenplatzhalter 4">
            <a:extLst>
              <a:ext uri="{FF2B5EF4-FFF2-40B4-BE49-F238E27FC236}">
                <a16:creationId xmlns:a16="http://schemas.microsoft.com/office/drawing/2014/main" id="{49723C92-7FDC-4AF8-9682-448267FF5291}"/>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8F805F57-A2F7-4268-AF54-677F93470420}"/>
              </a:ext>
            </a:extLst>
          </p:cNvPr>
          <p:cNvSpPr>
            <a:spLocks noGrp="1"/>
          </p:cNvSpPr>
          <p:nvPr>
            <p:ph type="sldNum" sz="quarter" idx="12"/>
          </p:nvPr>
        </p:nvSpPr>
        <p:spPr/>
        <p:txBody>
          <a:bodyPr/>
          <a:lstStyle/>
          <a:p>
            <a:fld id="{A836C265-A8CD-4847-9ED8-B3102483C6ED}" type="slidenum">
              <a:rPr lang="de-AT" smtClean="0"/>
              <a:t>‹Nr.›</a:t>
            </a:fld>
            <a:endParaRPr lang="de-AT"/>
          </a:p>
        </p:txBody>
      </p:sp>
    </p:spTree>
    <p:extLst>
      <p:ext uri="{BB962C8B-B14F-4D97-AF65-F5344CB8AC3E}">
        <p14:creationId xmlns:p14="http://schemas.microsoft.com/office/powerpoint/2010/main" val="3842839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CEBA06-E67B-4EE0-B4A9-2EA02BB324DA}"/>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401DE709-92E6-493C-8615-AD0D07B52866}"/>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EC8627F-3C77-4D98-9A0B-62F3194B380A}"/>
              </a:ext>
            </a:extLst>
          </p:cNvPr>
          <p:cNvSpPr>
            <a:spLocks noGrp="1"/>
          </p:cNvSpPr>
          <p:nvPr>
            <p:ph type="dt" sz="half" idx="10"/>
          </p:nvPr>
        </p:nvSpPr>
        <p:spPr/>
        <p:txBody>
          <a:bodyPr/>
          <a:lstStyle/>
          <a:p>
            <a:fld id="{8F4D1CA9-CABA-4462-A3F4-FD174FD1F533}" type="datetimeFigureOut">
              <a:rPr lang="de-AT" smtClean="0"/>
              <a:t>21.01.2026</a:t>
            </a:fld>
            <a:endParaRPr lang="de-AT"/>
          </a:p>
        </p:txBody>
      </p:sp>
      <p:sp>
        <p:nvSpPr>
          <p:cNvPr id="5" name="Fußzeilenplatzhalter 4">
            <a:extLst>
              <a:ext uri="{FF2B5EF4-FFF2-40B4-BE49-F238E27FC236}">
                <a16:creationId xmlns:a16="http://schemas.microsoft.com/office/drawing/2014/main" id="{116E5766-B1B2-4F40-8A47-0A57D93AA4CF}"/>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9935711C-6F75-4DF5-9210-FD50E8B9577C}"/>
              </a:ext>
            </a:extLst>
          </p:cNvPr>
          <p:cNvSpPr>
            <a:spLocks noGrp="1"/>
          </p:cNvSpPr>
          <p:nvPr>
            <p:ph type="sldNum" sz="quarter" idx="12"/>
          </p:nvPr>
        </p:nvSpPr>
        <p:spPr/>
        <p:txBody>
          <a:bodyPr/>
          <a:lstStyle/>
          <a:p>
            <a:fld id="{A836C265-A8CD-4847-9ED8-B3102483C6ED}" type="slidenum">
              <a:rPr lang="de-AT" smtClean="0"/>
              <a:t>‹Nr.›</a:t>
            </a:fld>
            <a:endParaRPr lang="de-AT"/>
          </a:p>
        </p:txBody>
      </p:sp>
    </p:spTree>
    <p:extLst>
      <p:ext uri="{BB962C8B-B14F-4D97-AF65-F5344CB8AC3E}">
        <p14:creationId xmlns:p14="http://schemas.microsoft.com/office/powerpoint/2010/main" val="102183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548F79-6D7A-45BF-A3E6-445BA9038A9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62FAE92B-6820-4E96-8A7E-AFCBD043DA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A4F89601-D450-42B8-BE2D-EE6F0996952A}"/>
              </a:ext>
            </a:extLst>
          </p:cNvPr>
          <p:cNvSpPr>
            <a:spLocks noGrp="1"/>
          </p:cNvSpPr>
          <p:nvPr>
            <p:ph type="dt" sz="half" idx="10"/>
          </p:nvPr>
        </p:nvSpPr>
        <p:spPr/>
        <p:txBody>
          <a:bodyPr/>
          <a:lstStyle/>
          <a:p>
            <a:fld id="{8F4D1CA9-CABA-4462-A3F4-FD174FD1F533}" type="datetimeFigureOut">
              <a:rPr lang="de-AT" smtClean="0"/>
              <a:t>21.01.2026</a:t>
            </a:fld>
            <a:endParaRPr lang="de-AT"/>
          </a:p>
        </p:txBody>
      </p:sp>
      <p:sp>
        <p:nvSpPr>
          <p:cNvPr id="5" name="Fußzeilenplatzhalter 4">
            <a:extLst>
              <a:ext uri="{FF2B5EF4-FFF2-40B4-BE49-F238E27FC236}">
                <a16:creationId xmlns:a16="http://schemas.microsoft.com/office/drawing/2014/main" id="{CA7EE93E-81BF-4920-8151-92ED721E13A1}"/>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DC811B2C-96CA-4624-99A8-C6C566A1F882}"/>
              </a:ext>
            </a:extLst>
          </p:cNvPr>
          <p:cNvSpPr>
            <a:spLocks noGrp="1"/>
          </p:cNvSpPr>
          <p:nvPr>
            <p:ph type="sldNum" sz="quarter" idx="12"/>
          </p:nvPr>
        </p:nvSpPr>
        <p:spPr/>
        <p:txBody>
          <a:bodyPr/>
          <a:lstStyle/>
          <a:p>
            <a:fld id="{A836C265-A8CD-4847-9ED8-B3102483C6ED}" type="slidenum">
              <a:rPr lang="de-AT" smtClean="0"/>
              <a:t>‹Nr.›</a:t>
            </a:fld>
            <a:endParaRPr lang="de-AT"/>
          </a:p>
        </p:txBody>
      </p:sp>
    </p:spTree>
    <p:extLst>
      <p:ext uri="{BB962C8B-B14F-4D97-AF65-F5344CB8AC3E}">
        <p14:creationId xmlns:p14="http://schemas.microsoft.com/office/powerpoint/2010/main" val="2776652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BA6262-87A6-4E37-8E8F-4CD54282D9FA}"/>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EC3003A9-DC2C-448A-BB0A-B3B05894CFC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C51F0F32-E328-4FF0-BDD4-CF6C196753D7}"/>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A714309B-448F-4602-942B-84BB51023753}"/>
              </a:ext>
            </a:extLst>
          </p:cNvPr>
          <p:cNvSpPr>
            <a:spLocks noGrp="1"/>
          </p:cNvSpPr>
          <p:nvPr>
            <p:ph type="dt" sz="half" idx="10"/>
          </p:nvPr>
        </p:nvSpPr>
        <p:spPr/>
        <p:txBody>
          <a:bodyPr/>
          <a:lstStyle/>
          <a:p>
            <a:fld id="{8F4D1CA9-CABA-4462-A3F4-FD174FD1F533}" type="datetimeFigureOut">
              <a:rPr lang="de-AT" smtClean="0"/>
              <a:t>21.01.2026</a:t>
            </a:fld>
            <a:endParaRPr lang="de-AT"/>
          </a:p>
        </p:txBody>
      </p:sp>
      <p:sp>
        <p:nvSpPr>
          <p:cNvPr id="6" name="Fußzeilenplatzhalter 5">
            <a:extLst>
              <a:ext uri="{FF2B5EF4-FFF2-40B4-BE49-F238E27FC236}">
                <a16:creationId xmlns:a16="http://schemas.microsoft.com/office/drawing/2014/main" id="{CDBAD635-9BC5-4074-8A4C-247F58217FC7}"/>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32758668-F72A-4C4D-9790-6B03BCB907DC}"/>
              </a:ext>
            </a:extLst>
          </p:cNvPr>
          <p:cNvSpPr>
            <a:spLocks noGrp="1"/>
          </p:cNvSpPr>
          <p:nvPr>
            <p:ph type="sldNum" sz="quarter" idx="12"/>
          </p:nvPr>
        </p:nvSpPr>
        <p:spPr/>
        <p:txBody>
          <a:bodyPr/>
          <a:lstStyle/>
          <a:p>
            <a:fld id="{A836C265-A8CD-4847-9ED8-B3102483C6ED}" type="slidenum">
              <a:rPr lang="de-AT" smtClean="0"/>
              <a:t>‹Nr.›</a:t>
            </a:fld>
            <a:endParaRPr lang="de-AT"/>
          </a:p>
        </p:txBody>
      </p:sp>
    </p:spTree>
    <p:extLst>
      <p:ext uri="{BB962C8B-B14F-4D97-AF65-F5344CB8AC3E}">
        <p14:creationId xmlns:p14="http://schemas.microsoft.com/office/powerpoint/2010/main" val="3672515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4B039-0300-4470-9905-419B2FBFBD09}"/>
              </a:ext>
            </a:extLst>
          </p:cNvPr>
          <p:cNvSpPr>
            <a:spLocks noGrp="1"/>
          </p:cNvSpPr>
          <p:nvPr>
            <p:ph type="title"/>
          </p:nvPr>
        </p:nvSpPr>
        <p:spPr>
          <a:xfrm>
            <a:off x="839788" y="365125"/>
            <a:ext cx="10515600" cy="1325563"/>
          </a:xfrm>
        </p:spPr>
        <p:txBody>
          <a:bodyPr/>
          <a:lstStyle/>
          <a:p>
            <a:r>
              <a:rPr lang="de-DE"/>
              <a:t>Mastertitelformat bearbeiten</a:t>
            </a:r>
            <a:endParaRPr lang="de-AT"/>
          </a:p>
        </p:txBody>
      </p:sp>
      <p:sp>
        <p:nvSpPr>
          <p:cNvPr id="3" name="Textplatzhalter 2">
            <a:extLst>
              <a:ext uri="{FF2B5EF4-FFF2-40B4-BE49-F238E27FC236}">
                <a16:creationId xmlns:a16="http://schemas.microsoft.com/office/drawing/2014/main" id="{C76F8F30-4928-4B29-B84B-B7F961AA98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D0AAE0E9-E030-40EE-906E-D827A112697B}"/>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80DE641E-0964-4B25-83B5-B8C0388696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69233BDB-B173-421D-9F54-618E1A4EBA2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1459CF96-4B70-405A-BB27-CF674867E883}"/>
              </a:ext>
            </a:extLst>
          </p:cNvPr>
          <p:cNvSpPr>
            <a:spLocks noGrp="1"/>
          </p:cNvSpPr>
          <p:nvPr>
            <p:ph type="dt" sz="half" idx="10"/>
          </p:nvPr>
        </p:nvSpPr>
        <p:spPr/>
        <p:txBody>
          <a:bodyPr/>
          <a:lstStyle/>
          <a:p>
            <a:fld id="{8F4D1CA9-CABA-4462-A3F4-FD174FD1F533}" type="datetimeFigureOut">
              <a:rPr lang="de-AT" smtClean="0"/>
              <a:t>21.01.2026</a:t>
            </a:fld>
            <a:endParaRPr lang="de-AT"/>
          </a:p>
        </p:txBody>
      </p:sp>
      <p:sp>
        <p:nvSpPr>
          <p:cNvPr id="8" name="Fußzeilenplatzhalter 7">
            <a:extLst>
              <a:ext uri="{FF2B5EF4-FFF2-40B4-BE49-F238E27FC236}">
                <a16:creationId xmlns:a16="http://schemas.microsoft.com/office/drawing/2014/main" id="{7460DE3E-7537-41B3-B5BC-508D3C834179}"/>
              </a:ext>
            </a:extLst>
          </p:cNvPr>
          <p:cNvSpPr>
            <a:spLocks noGrp="1"/>
          </p:cNvSpPr>
          <p:nvPr>
            <p:ph type="ftr" sz="quarter" idx="11"/>
          </p:nvPr>
        </p:nvSpPr>
        <p:spPr/>
        <p:txBody>
          <a:bodyPr/>
          <a:lstStyle/>
          <a:p>
            <a:endParaRPr lang="de-AT"/>
          </a:p>
        </p:txBody>
      </p:sp>
      <p:sp>
        <p:nvSpPr>
          <p:cNvPr id="9" name="Foliennummernplatzhalter 8">
            <a:extLst>
              <a:ext uri="{FF2B5EF4-FFF2-40B4-BE49-F238E27FC236}">
                <a16:creationId xmlns:a16="http://schemas.microsoft.com/office/drawing/2014/main" id="{C395E66F-83C8-466F-BEA3-15396572A3AF}"/>
              </a:ext>
            </a:extLst>
          </p:cNvPr>
          <p:cNvSpPr>
            <a:spLocks noGrp="1"/>
          </p:cNvSpPr>
          <p:nvPr>
            <p:ph type="sldNum" sz="quarter" idx="12"/>
          </p:nvPr>
        </p:nvSpPr>
        <p:spPr/>
        <p:txBody>
          <a:bodyPr/>
          <a:lstStyle/>
          <a:p>
            <a:fld id="{A836C265-A8CD-4847-9ED8-B3102483C6ED}" type="slidenum">
              <a:rPr lang="de-AT" smtClean="0"/>
              <a:t>‹Nr.›</a:t>
            </a:fld>
            <a:endParaRPr lang="de-AT"/>
          </a:p>
        </p:txBody>
      </p:sp>
    </p:spTree>
    <p:extLst>
      <p:ext uri="{BB962C8B-B14F-4D97-AF65-F5344CB8AC3E}">
        <p14:creationId xmlns:p14="http://schemas.microsoft.com/office/powerpoint/2010/main" val="4139645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62520E-7DEE-4EA8-A57A-9F065FA4614A}"/>
              </a:ext>
            </a:extLst>
          </p:cNvPr>
          <p:cNvSpPr>
            <a:spLocks noGrp="1"/>
          </p:cNvSpPr>
          <p:nvPr>
            <p:ph type="title"/>
          </p:nvPr>
        </p:nvSpPr>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66F14126-0E11-4A37-AB55-E6088E788D84}"/>
              </a:ext>
            </a:extLst>
          </p:cNvPr>
          <p:cNvSpPr>
            <a:spLocks noGrp="1"/>
          </p:cNvSpPr>
          <p:nvPr>
            <p:ph type="dt" sz="half" idx="10"/>
          </p:nvPr>
        </p:nvSpPr>
        <p:spPr/>
        <p:txBody>
          <a:bodyPr/>
          <a:lstStyle/>
          <a:p>
            <a:fld id="{8F4D1CA9-CABA-4462-A3F4-FD174FD1F533}" type="datetimeFigureOut">
              <a:rPr lang="de-AT" smtClean="0"/>
              <a:t>21.01.2026</a:t>
            </a:fld>
            <a:endParaRPr lang="de-AT"/>
          </a:p>
        </p:txBody>
      </p:sp>
      <p:sp>
        <p:nvSpPr>
          <p:cNvPr id="4" name="Fußzeilenplatzhalter 3">
            <a:extLst>
              <a:ext uri="{FF2B5EF4-FFF2-40B4-BE49-F238E27FC236}">
                <a16:creationId xmlns:a16="http://schemas.microsoft.com/office/drawing/2014/main" id="{078FBA27-66D0-464A-B7D9-D359C6A2E61E}"/>
              </a:ext>
            </a:extLst>
          </p:cNvPr>
          <p:cNvSpPr>
            <a:spLocks noGrp="1"/>
          </p:cNvSpPr>
          <p:nvPr>
            <p:ph type="ftr" sz="quarter" idx="11"/>
          </p:nvPr>
        </p:nvSpPr>
        <p:spPr/>
        <p:txBody>
          <a:bodyPr/>
          <a:lstStyle/>
          <a:p>
            <a:endParaRPr lang="de-AT"/>
          </a:p>
        </p:txBody>
      </p:sp>
      <p:sp>
        <p:nvSpPr>
          <p:cNvPr id="5" name="Foliennummernplatzhalter 4">
            <a:extLst>
              <a:ext uri="{FF2B5EF4-FFF2-40B4-BE49-F238E27FC236}">
                <a16:creationId xmlns:a16="http://schemas.microsoft.com/office/drawing/2014/main" id="{2C793739-71AE-4D0C-9081-E8D5F3B0F4C0}"/>
              </a:ext>
            </a:extLst>
          </p:cNvPr>
          <p:cNvSpPr>
            <a:spLocks noGrp="1"/>
          </p:cNvSpPr>
          <p:nvPr>
            <p:ph type="sldNum" sz="quarter" idx="12"/>
          </p:nvPr>
        </p:nvSpPr>
        <p:spPr/>
        <p:txBody>
          <a:bodyPr/>
          <a:lstStyle/>
          <a:p>
            <a:fld id="{A836C265-A8CD-4847-9ED8-B3102483C6ED}" type="slidenum">
              <a:rPr lang="de-AT" smtClean="0"/>
              <a:t>‹Nr.›</a:t>
            </a:fld>
            <a:endParaRPr lang="de-AT"/>
          </a:p>
        </p:txBody>
      </p:sp>
    </p:spTree>
    <p:extLst>
      <p:ext uri="{BB962C8B-B14F-4D97-AF65-F5344CB8AC3E}">
        <p14:creationId xmlns:p14="http://schemas.microsoft.com/office/powerpoint/2010/main" val="3753145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DA86C25-AA01-461B-A589-5F58F8D4FDF8}"/>
              </a:ext>
            </a:extLst>
          </p:cNvPr>
          <p:cNvSpPr>
            <a:spLocks noGrp="1"/>
          </p:cNvSpPr>
          <p:nvPr>
            <p:ph type="dt" sz="half" idx="10"/>
          </p:nvPr>
        </p:nvSpPr>
        <p:spPr/>
        <p:txBody>
          <a:bodyPr/>
          <a:lstStyle/>
          <a:p>
            <a:fld id="{8F4D1CA9-CABA-4462-A3F4-FD174FD1F533}" type="datetimeFigureOut">
              <a:rPr lang="de-AT" smtClean="0"/>
              <a:t>21.01.2026</a:t>
            </a:fld>
            <a:endParaRPr lang="de-AT"/>
          </a:p>
        </p:txBody>
      </p:sp>
      <p:sp>
        <p:nvSpPr>
          <p:cNvPr id="3" name="Fußzeilenplatzhalter 2">
            <a:extLst>
              <a:ext uri="{FF2B5EF4-FFF2-40B4-BE49-F238E27FC236}">
                <a16:creationId xmlns:a16="http://schemas.microsoft.com/office/drawing/2014/main" id="{87A1F7D6-7C96-495B-9551-26B859E2F28F}"/>
              </a:ext>
            </a:extLst>
          </p:cNvPr>
          <p:cNvSpPr>
            <a:spLocks noGrp="1"/>
          </p:cNvSpPr>
          <p:nvPr>
            <p:ph type="ftr" sz="quarter" idx="11"/>
          </p:nvPr>
        </p:nvSpPr>
        <p:spPr/>
        <p:txBody>
          <a:bodyPr/>
          <a:lstStyle/>
          <a:p>
            <a:endParaRPr lang="de-AT"/>
          </a:p>
        </p:txBody>
      </p:sp>
      <p:sp>
        <p:nvSpPr>
          <p:cNvPr id="4" name="Foliennummernplatzhalter 3">
            <a:extLst>
              <a:ext uri="{FF2B5EF4-FFF2-40B4-BE49-F238E27FC236}">
                <a16:creationId xmlns:a16="http://schemas.microsoft.com/office/drawing/2014/main" id="{F7922F82-DB2F-4DC5-8CA8-73627EE44A3B}"/>
              </a:ext>
            </a:extLst>
          </p:cNvPr>
          <p:cNvSpPr>
            <a:spLocks noGrp="1"/>
          </p:cNvSpPr>
          <p:nvPr>
            <p:ph type="sldNum" sz="quarter" idx="12"/>
          </p:nvPr>
        </p:nvSpPr>
        <p:spPr/>
        <p:txBody>
          <a:bodyPr/>
          <a:lstStyle/>
          <a:p>
            <a:fld id="{A836C265-A8CD-4847-9ED8-B3102483C6ED}" type="slidenum">
              <a:rPr lang="de-AT" smtClean="0"/>
              <a:t>‹Nr.›</a:t>
            </a:fld>
            <a:endParaRPr lang="de-AT"/>
          </a:p>
        </p:txBody>
      </p:sp>
    </p:spTree>
    <p:extLst>
      <p:ext uri="{BB962C8B-B14F-4D97-AF65-F5344CB8AC3E}">
        <p14:creationId xmlns:p14="http://schemas.microsoft.com/office/powerpoint/2010/main" val="1077226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5274FD-FED3-42B2-9D95-3C1C347C493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FEA108C9-108B-4E09-91FB-4D19469D96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BAB0DB47-BC9F-4812-A602-4DC2ACF986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9989F50-8401-459F-B088-C86DD1B55FE7}"/>
              </a:ext>
            </a:extLst>
          </p:cNvPr>
          <p:cNvSpPr>
            <a:spLocks noGrp="1"/>
          </p:cNvSpPr>
          <p:nvPr>
            <p:ph type="dt" sz="half" idx="10"/>
          </p:nvPr>
        </p:nvSpPr>
        <p:spPr/>
        <p:txBody>
          <a:bodyPr/>
          <a:lstStyle/>
          <a:p>
            <a:fld id="{8F4D1CA9-CABA-4462-A3F4-FD174FD1F533}" type="datetimeFigureOut">
              <a:rPr lang="de-AT" smtClean="0"/>
              <a:t>21.01.2026</a:t>
            </a:fld>
            <a:endParaRPr lang="de-AT"/>
          </a:p>
        </p:txBody>
      </p:sp>
      <p:sp>
        <p:nvSpPr>
          <p:cNvPr id="6" name="Fußzeilenplatzhalter 5">
            <a:extLst>
              <a:ext uri="{FF2B5EF4-FFF2-40B4-BE49-F238E27FC236}">
                <a16:creationId xmlns:a16="http://schemas.microsoft.com/office/drawing/2014/main" id="{E5CD5973-D8B9-4130-B239-A0C221475EFD}"/>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A9787240-5BB6-4A17-BCB2-898EC17F6CE7}"/>
              </a:ext>
            </a:extLst>
          </p:cNvPr>
          <p:cNvSpPr>
            <a:spLocks noGrp="1"/>
          </p:cNvSpPr>
          <p:nvPr>
            <p:ph type="sldNum" sz="quarter" idx="12"/>
          </p:nvPr>
        </p:nvSpPr>
        <p:spPr/>
        <p:txBody>
          <a:bodyPr/>
          <a:lstStyle/>
          <a:p>
            <a:fld id="{A836C265-A8CD-4847-9ED8-B3102483C6ED}" type="slidenum">
              <a:rPr lang="de-AT" smtClean="0"/>
              <a:t>‹Nr.›</a:t>
            </a:fld>
            <a:endParaRPr lang="de-AT"/>
          </a:p>
        </p:txBody>
      </p:sp>
    </p:spTree>
    <p:extLst>
      <p:ext uri="{BB962C8B-B14F-4D97-AF65-F5344CB8AC3E}">
        <p14:creationId xmlns:p14="http://schemas.microsoft.com/office/powerpoint/2010/main" val="2070922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EE984F-978F-4098-A8B7-FD13F479B98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Bildplatzhalter 2">
            <a:extLst>
              <a:ext uri="{FF2B5EF4-FFF2-40B4-BE49-F238E27FC236}">
                <a16:creationId xmlns:a16="http://schemas.microsoft.com/office/drawing/2014/main" id="{1DAA5E67-F02A-4467-83ED-CBA50B768C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D7A0570A-7A4D-4DA3-A723-6CBFB83934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0B2C0E0-4724-4275-A337-EA12E16261BF}"/>
              </a:ext>
            </a:extLst>
          </p:cNvPr>
          <p:cNvSpPr>
            <a:spLocks noGrp="1"/>
          </p:cNvSpPr>
          <p:nvPr>
            <p:ph type="dt" sz="half" idx="10"/>
          </p:nvPr>
        </p:nvSpPr>
        <p:spPr/>
        <p:txBody>
          <a:bodyPr/>
          <a:lstStyle/>
          <a:p>
            <a:fld id="{8F4D1CA9-CABA-4462-A3F4-FD174FD1F533}" type="datetimeFigureOut">
              <a:rPr lang="de-AT" smtClean="0"/>
              <a:t>21.01.2026</a:t>
            </a:fld>
            <a:endParaRPr lang="de-AT"/>
          </a:p>
        </p:txBody>
      </p:sp>
      <p:sp>
        <p:nvSpPr>
          <p:cNvPr id="6" name="Fußzeilenplatzhalter 5">
            <a:extLst>
              <a:ext uri="{FF2B5EF4-FFF2-40B4-BE49-F238E27FC236}">
                <a16:creationId xmlns:a16="http://schemas.microsoft.com/office/drawing/2014/main" id="{1A468E65-D2AD-4D91-A3C7-E35D8D379215}"/>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ED86D229-C53A-40B0-886B-E6A5637D4212}"/>
              </a:ext>
            </a:extLst>
          </p:cNvPr>
          <p:cNvSpPr>
            <a:spLocks noGrp="1"/>
          </p:cNvSpPr>
          <p:nvPr>
            <p:ph type="sldNum" sz="quarter" idx="12"/>
          </p:nvPr>
        </p:nvSpPr>
        <p:spPr/>
        <p:txBody>
          <a:bodyPr/>
          <a:lstStyle/>
          <a:p>
            <a:fld id="{A836C265-A8CD-4847-9ED8-B3102483C6ED}" type="slidenum">
              <a:rPr lang="de-AT" smtClean="0"/>
              <a:t>‹Nr.›</a:t>
            </a:fld>
            <a:endParaRPr lang="de-AT"/>
          </a:p>
        </p:txBody>
      </p:sp>
    </p:spTree>
    <p:extLst>
      <p:ext uri="{BB962C8B-B14F-4D97-AF65-F5344CB8AC3E}">
        <p14:creationId xmlns:p14="http://schemas.microsoft.com/office/powerpoint/2010/main" val="1768996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5F857C5A-88A5-486F-8251-688F5C7F53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7EB12497-5A4D-4524-A19C-91673E91E7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EF0D813-839D-4CD4-8CE0-C8E1CC29BB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4D1CA9-CABA-4462-A3F4-FD174FD1F533}" type="datetimeFigureOut">
              <a:rPr lang="de-AT" smtClean="0"/>
              <a:t>21.01.2026</a:t>
            </a:fld>
            <a:endParaRPr lang="de-AT"/>
          </a:p>
        </p:txBody>
      </p:sp>
      <p:sp>
        <p:nvSpPr>
          <p:cNvPr id="5" name="Fußzeilenplatzhalter 4">
            <a:extLst>
              <a:ext uri="{FF2B5EF4-FFF2-40B4-BE49-F238E27FC236}">
                <a16:creationId xmlns:a16="http://schemas.microsoft.com/office/drawing/2014/main" id="{589C1172-2940-4467-933B-B2B8AEFB7B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a:p>
        </p:txBody>
      </p:sp>
      <p:sp>
        <p:nvSpPr>
          <p:cNvPr id="6" name="Foliennummernplatzhalter 5">
            <a:extLst>
              <a:ext uri="{FF2B5EF4-FFF2-40B4-BE49-F238E27FC236}">
                <a16:creationId xmlns:a16="http://schemas.microsoft.com/office/drawing/2014/main" id="{F54C04F7-0B87-4B24-A0EB-7360A4305E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36C265-A8CD-4847-9ED8-B3102483C6ED}" type="slidenum">
              <a:rPr lang="de-AT" smtClean="0"/>
              <a:t>‹Nr.›</a:t>
            </a:fld>
            <a:endParaRPr lang="de-AT"/>
          </a:p>
        </p:txBody>
      </p:sp>
    </p:spTree>
    <p:extLst>
      <p:ext uri="{BB962C8B-B14F-4D97-AF65-F5344CB8AC3E}">
        <p14:creationId xmlns:p14="http://schemas.microsoft.com/office/powerpoint/2010/main" val="3665567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mailto:office@4w&#228;nde-immobilien.at"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E7B6D508-2AB7-4BE8-8BA0-54E1D4BBB85C}"/>
              </a:ext>
            </a:extLst>
          </p:cNvPr>
          <p:cNvPicPr>
            <a:picLocks noChangeAspect="1"/>
          </p:cNvPicPr>
          <p:nvPr/>
        </p:nvPicPr>
        <p:blipFill>
          <a:blip r:embed="rId2"/>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CF821B28-BCBD-442A-B79B-D92D8517EAD2}"/>
              </a:ext>
            </a:extLst>
          </p:cNvPr>
          <p:cNvSpPr>
            <a:spLocks noGrp="1"/>
          </p:cNvSpPr>
          <p:nvPr>
            <p:ph type="ctrTitle"/>
          </p:nvPr>
        </p:nvSpPr>
        <p:spPr>
          <a:xfrm>
            <a:off x="-1" y="399497"/>
            <a:ext cx="9144000" cy="1706214"/>
          </a:xfrm>
        </p:spPr>
        <p:txBody>
          <a:bodyPr>
            <a:normAutofit/>
          </a:bodyPr>
          <a:lstStyle/>
          <a:p>
            <a:pPr algn="l"/>
            <a:r>
              <a:rPr lang="de-AT" sz="2400" dirty="0">
                <a:solidFill>
                  <a:schemeClr val="bg1">
                    <a:lumMod val="50000"/>
                  </a:schemeClr>
                </a:solidFill>
                <a:latin typeface="Arial Rounded MT Bold" panose="020F0704030504030204" pitchFamily="34" charset="0"/>
              </a:rPr>
              <a:t>LÄNDLICHER CHARME</a:t>
            </a:r>
            <a:br>
              <a:rPr lang="de-AT" sz="2400" dirty="0">
                <a:solidFill>
                  <a:schemeClr val="bg1">
                    <a:lumMod val="50000"/>
                  </a:schemeClr>
                </a:solidFill>
                <a:latin typeface="Arial Rounded MT Bold" panose="020F0704030504030204" pitchFamily="34" charset="0"/>
              </a:rPr>
            </a:br>
            <a:r>
              <a:rPr lang="de-AT" sz="2400" dirty="0">
                <a:solidFill>
                  <a:schemeClr val="bg1">
                    <a:lumMod val="50000"/>
                  </a:schemeClr>
                </a:solidFill>
                <a:latin typeface="Arial Rounded MT Bold" panose="020F0704030504030204" pitchFamily="34" charset="0"/>
              </a:rPr>
              <a:t>TRIFFT EXKLUSIVEN STADTBLICK</a:t>
            </a:r>
          </a:p>
        </p:txBody>
      </p:sp>
      <p:pic>
        <p:nvPicPr>
          <p:cNvPr id="4" name="Grafik 3">
            <a:extLst>
              <a:ext uri="{FF2B5EF4-FFF2-40B4-BE49-F238E27FC236}">
                <a16:creationId xmlns:a16="http://schemas.microsoft.com/office/drawing/2014/main" id="{0006D81B-96B0-4708-922D-FA21857916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2"/>
            <a:ext cx="1252602" cy="1252602"/>
          </a:xfrm>
          <a:prstGeom prst="rect">
            <a:avLst/>
          </a:prstGeom>
        </p:spPr>
      </p:pic>
      <p:sp>
        <p:nvSpPr>
          <p:cNvPr id="10" name="Rechteck 9">
            <a:extLst>
              <a:ext uri="{FF2B5EF4-FFF2-40B4-BE49-F238E27FC236}">
                <a16:creationId xmlns:a16="http://schemas.microsoft.com/office/drawing/2014/main" id="{A6476A13-5BFE-4428-BAA3-7F49F4ACE8AC}"/>
              </a:ext>
            </a:extLst>
          </p:cNvPr>
          <p:cNvSpPr/>
          <p:nvPr/>
        </p:nvSpPr>
        <p:spPr>
          <a:xfrm>
            <a:off x="0" y="0"/>
            <a:ext cx="4941518" cy="1200329"/>
          </a:xfrm>
          <a:prstGeom prst="rect">
            <a:avLst/>
          </a:prstGeom>
        </p:spPr>
        <p:txBody>
          <a:bodyPr wrap="square">
            <a:spAutoFit/>
          </a:bodyPr>
          <a:lstStyle/>
          <a:p>
            <a:pPr marL="457200" algn="r">
              <a:spcAft>
                <a:spcPts val="0"/>
              </a:spcAft>
            </a:pPr>
            <a:r>
              <a:rPr lang="de-AT" sz="5400" b="1" kern="1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Nobisweg</a:t>
            </a:r>
            <a:r>
              <a:rPr lang="de-AT" sz="7200" b="1" kern="100" baseline="300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5</a:t>
            </a:r>
            <a:endParaRPr lang="de-AT"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853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9A74C5-752C-4D66-A73B-E0D9A1F59C12}"/>
              </a:ext>
            </a:extLst>
          </p:cNvPr>
          <p:cNvSpPr>
            <a:spLocks noGrp="1"/>
          </p:cNvSpPr>
          <p:nvPr>
            <p:ph type="ctrTitle"/>
          </p:nvPr>
        </p:nvSpPr>
        <p:spPr>
          <a:xfrm>
            <a:off x="1252604" y="687017"/>
            <a:ext cx="5655500" cy="5269727"/>
          </a:xfrm>
        </p:spPr>
        <p:txBody>
          <a:bodyPr>
            <a:noAutofit/>
          </a:bodyPr>
          <a:lstStyle/>
          <a:p>
            <a:pPr algn="l"/>
            <a:br>
              <a:rPr lang="de-DE" sz="1500" dirty="0">
                <a:latin typeface="Arial Rounded MT Bold" panose="020F0704030504030204" pitchFamily="34" charset="0"/>
              </a:rPr>
            </a:br>
            <a:br>
              <a:rPr lang="de-DE" sz="1500" dirty="0">
                <a:latin typeface="Arial Rounded MT Bold" panose="020F0704030504030204" pitchFamily="34" charset="0"/>
              </a:rPr>
            </a:br>
            <a:br>
              <a:rPr lang="de-DE" sz="1500" dirty="0">
                <a:latin typeface="Arial Rounded MT Bold" panose="020F0704030504030204" pitchFamily="34" charset="0"/>
              </a:rPr>
            </a:br>
            <a:br>
              <a:rPr lang="de-DE" sz="1600" dirty="0">
                <a:solidFill>
                  <a:schemeClr val="bg1">
                    <a:lumMod val="65000"/>
                  </a:schemeClr>
                </a:solidFill>
                <a:latin typeface="Candara" panose="020E0502030303020204" pitchFamily="34" charset="0"/>
              </a:rPr>
            </a:br>
            <a:r>
              <a:rPr lang="de-DE" sz="1600" dirty="0">
                <a:solidFill>
                  <a:schemeClr val="bg1">
                    <a:lumMod val="65000"/>
                  </a:schemeClr>
                </a:solidFill>
                <a:latin typeface="Candara" panose="020E0502030303020204" pitchFamily="34" charset="0"/>
              </a:rPr>
              <a:t>SONDERWÜNSCHE</a:t>
            </a:r>
            <a:br>
              <a:rPr lang="de-DE" sz="1600" dirty="0">
                <a:solidFill>
                  <a:schemeClr val="bg1">
                    <a:lumMod val="65000"/>
                  </a:schemeClr>
                </a:solidFill>
                <a:latin typeface="Candara" panose="020E0502030303020204" pitchFamily="34" charset="0"/>
              </a:rPr>
            </a:br>
            <a:br>
              <a:rPr lang="de-DE" sz="1600" dirty="0">
                <a:solidFill>
                  <a:schemeClr val="bg1">
                    <a:lumMod val="65000"/>
                  </a:schemeClr>
                </a:solidFill>
                <a:latin typeface="Candara" panose="020E0502030303020204" pitchFamily="34" charset="0"/>
              </a:rPr>
            </a:br>
            <a:r>
              <a:rPr lang="de-DE" sz="1400" dirty="0">
                <a:solidFill>
                  <a:schemeClr val="bg1">
                    <a:lumMod val="65000"/>
                  </a:schemeClr>
                </a:solidFill>
                <a:latin typeface="Candara" panose="020E0502030303020204" pitchFamily="34" charset="0"/>
              </a:rPr>
              <a:t>Um einen einwandfreien Bauablauf zwischen den am Projekt beteiligten</a:t>
            </a:r>
            <a:br>
              <a:rPr lang="de-DE" sz="1400" dirty="0">
                <a:solidFill>
                  <a:schemeClr val="bg1">
                    <a:lumMod val="65000"/>
                  </a:schemeClr>
                </a:solidFill>
                <a:latin typeface="Candara" panose="020E0502030303020204" pitchFamily="34" charset="0"/>
              </a:rPr>
            </a:br>
            <a:r>
              <a:rPr lang="de-DE" sz="1400" dirty="0">
                <a:solidFill>
                  <a:schemeClr val="bg1">
                    <a:lumMod val="65000"/>
                  </a:schemeClr>
                </a:solidFill>
                <a:latin typeface="Candara" panose="020E0502030303020204" pitchFamily="34" charset="0"/>
              </a:rPr>
              <a:t>Ausführungsfirmen gewährleisten zu können und eine individuelle Planung der Wohneinheiten zu ermöglichen, ist es notwendig, dem Verkäufer etwaige Änderungswünsche rechtzeitig bekannt zu geben.</a:t>
            </a:r>
            <a:br>
              <a:rPr lang="de-DE" sz="1400" dirty="0">
                <a:solidFill>
                  <a:schemeClr val="bg1">
                    <a:lumMod val="65000"/>
                  </a:schemeClr>
                </a:solidFill>
                <a:latin typeface="Candara" panose="020E0502030303020204" pitchFamily="34" charset="0"/>
              </a:rPr>
            </a:br>
            <a:br>
              <a:rPr lang="de-DE" sz="1400" dirty="0">
                <a:solidFill>
                  <a:schemeClr val="bg1">
                    <a:lumMod val="65000"/>
                  </a:schemeClr>
                </a:solidFill>
                <a:latin typeface="Candara" panose="020E0502030303020204" pitchFamily="34" charset="0"/>
              </a:rPr>
            </a:br>
            <a:r>
              <a:rPr lang="de-DE" sz="1400" dirty="0">
                <a:solidFill>
                  <a:schemeClr val="bg1">
                    <a:lumMod val="65000"/>
                  </a:schemeClr>
                </a:solidFill>
                <a:latin typeface="Candara" panose="020E0502030303020204" pitchFamily="34" charset="0"/>
              </a:rPr>
              <a:t>Sämtliche durch den Käufer hervorgerufenen Sonderwünsche, insbesondere Änderungen der Planung, Umgestaltung von Räumen, Ausstattungen von Sanitärbereichen, Küchen, sowie allgemeine Abänderungen und diverse Einbauten, sind prinzipiell ausführungsmöglich, bedürfen jedoch die Zustimmung des Verkäufers. </a:t>
            </a:r>
            <a:br>
              <a:rPr lang="de-DE" sz="1400" dirty="0">
                <a:solidFill>
                  <a:schemeClr val="bg1">
                    <a:lumMod val="65000"/>
                  </a:schemeClr>
                </a:solidFill>
                <a:latin typeface="Candara" panose="020E0502030303020204" pitchFamily="34" charset="0"/>
              </a:rPr>
            </a:br>
            <a:r>
              <a:rPr lang="de-DE" sz="1400" dirty="0">
                <a:solidFill>
                  <a:schemeClr val="bg1">
                    <a:lumMod val="65000"/>
                  </a:schemeClr>
                </a:solidFill>
                <a:latin typeface="Candara" panose="020E0502030303020204" pitchFamily="34" charset="0"/>
              </a:rPr>
              <a:t>Mehr- und Minderkosten, die durch Sonderwünsche des Käufers entstehen, sind im Kaufpreis nicht enthalten und führen somit zu keiner Erhöhung oder Verminderung des Kaufpreises. Die Kosten der Sonderwünsche sind somit direkt mit dem jeweiligen Unternehmen (Professionisten) zu vereinbaren und zu verrechnen. Eine Kompensation </a:t>
            </a:r>
            <a:br>
              <a:rPr lang="de-DE" sz="1400" dirty="0">
                <a:solidFill>
                  <a:schemeClr val="bg1">
                    <a:lumMod val="65000"/>
                  </a:schemeClr>
                </a:solidFill>
                <a:latin typeface="Candara" panose="020E0502030303020204" pitchFamily="34" charset="0"/>
              </a:rPr>
            </a:br>
            <a:r>
              <a:rPr lang="de-DE" sz="1400" dirty="0">
                <a:solidFill>
                  <a:schemeClr val="bg1">
                    <a:lumMod val="65000"/>
                  </a:schemeClr>
                </a:solidFill>
                <a:latin typeface="Candara" panose="020E0502030303020204" pitchFamily="34" charset="0"/>
              </a:rPr>
              <a:t>mit dem Kaufpreis ist somit ausgeschlossen.</a:t>
            </a:r>
            <a:br>
              <a:rPr lang="de-DE" sz="1400" dirty="0">
                <a:solidFill>
                  <a:schemeClr val="bg1">
                    <a:lumMod val="65000"/>
                  </a:schemeClr>
                </a:solidFill>
                <a:latin typeface="Candara" panose="020E0502030303020204" pitchFamily="34" charset="0"/>
              </a:rPr>
            </a:br>
            <a:br>
              <a:rPr lang="de-DE" sz="1400" dirty="0">
                <a:solidFill>
                  <a:schemeClr val="bg1">
                    <a:lumMod val="65000"/>
                  </a:schemeClr>
                </a:solidFill>
                <a:latin typeface="Candara" panose="020E0502030303020204" pitchFamily="34" charset="0"/>
              </a:rPr>
            </a:br>
            <a:r>
              <a:rPr lang="de-DE" sz="1400" dirty="0">
                <a:solidFill>
                  <a:schemeClr val="bg1">
                    <a:lumMod val="65000"/>
                  </a:schemeClr>
                </a:solidFill>
                <a:latin typeface="Candara" panose="020E0502030303020204" pitchFamily="34" charset="0"/>
              </a:rPr>
              <a:t>Der Verkäufer übernimmt für die vom Käufer verursachten Sonderwünsche, die direkt mit den Professionisten beauftragt wurden, keinerlei Haftung. Arbeiten der vom Käufer beauftragten Professionisten (z.B. Möbeltischler) können erst nach Übergabe der Wohnung erfolgen</a:t>
            </a:r>
            <a:br>
              <a:rPr lang="de-DE" sz="1400" dirty="0">
                <a:solidFill>
                  <a:schemeClr val="bg1">
                    <a:lumMod val="65000"/>
                  </a:schemeClr>
                </a:solidFill>
                <a:latin typeface="Candara" panose="020E0502030303020204" pitchFamily="34" charset="0"/>
              </a:rPr>
            </a:br>
            <a:br>
              <a:rPr lang="de-DE" sz="1600" dirty="0">
                <a:solidFill>
                  <a:schemeClr val="bg1">
                    <a:lumMod val="65000"/>
                  </a:schemeClr>
                </a:solidFill>
                <a:latin typeface="Candara" panose="020E0502030303020204" pitchFamily="34" charset="0"/>
              </a:rPr>
            </a:br>
            <a:endParaRPr lang="de-AT" sz="1600" dirty="0">
              <a:solidFill>
                <a:schemeClr val="bg1">
                  <a:lumMod val="65000"/>
                </a:schemeClr>
              </a:solidFill>
              <a:latin typeface="Candara" panose="020E0502030303020204" pitchFamily="34" charset="0"/>
            </a:endParaRPr>
          </a:p>
        </p:txBody>
      </p:sp>
      <p:pic>
        <p:nvPicPr>
          <p:cNvPr id="5" name="Grafik 4">
            <a:extLst>
              <a:ext uri="{FF2B5EF4-FFF2-40B4-BE49-F238E27FC236}">
                <a16:creationId xmlns:a16="http://schemas.microsoft.com/office/drawing/2014/main" id="{234410F5-BC74-4B2C-8CBE-87FF098BB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
            <a:ext cx="1252602" cy="1252602"/>
          </a:xfrm>
          <a:prstGeom prst="rect">
            <a:avLst/>
          </a:prstGeom>
        </p:spPr>
      </p:pic>
      <p:sp>
        <p:nvSpPr>
          <p:cNvPr id="10" name="Minuszeichen 9">
            <a:extLst>
              <a:ext uri="{FF2B5EF4-FFF2-40B4-BE49-F238E27FC236}">
                <a16:creationId xmlns:a16="http://schemas.microsoft.com/office/drawing/2014/main" id="{E3B8BF06-43D4-4A9D-8923-61C22987F130}"/>
              </a:ext>
            </a:extLst>
          </p:cNvPr>
          <p:cNvSpPr/>
          <p:nvPr/>
        </p:nvSpPr>
        <p:spPr>
          <a:xfrm>
            <a:off x="-1105873" y="6336980"/>
            <a:ext cx="14403745" cy="719051"/>
          </a:xfrm>
          <a:prstGeom prst="mathMinus">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 name="Rechteck 12">
            <a:extLst>
              <a:ext uri="{FF2B5EF4-FFF2-40B4-BE49-F238E27FC236}">
                <a16:creationId xmlns:a16="http://schemas.microsoft.com/office/drawing/2014/main" id="{6FF4DD49-F7A6-4337-B68B-17B21A27DA15}"/>
              </a:ext>
            </a:extLst>
          </p:cNvPr>
          <p:cNvSpPr/>
          <p:nvPr/>
        </p:nvSpPr>
        <p:spPr>
          <a:xfrm>
            <a:off x="1267171" y="62629"/>
            <a:ext cx="10824952" cy="450937"/>
          </a:xfrm>
          <a:prstGeom prst="rect">
            <a:avLst/>
          </a:prstGeom>
          <a:solidFill>
            <a:srgbClr val="AE9C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solidFill>
                <a:schemeClr val="bg1"/>
              </a:solidFill>
              <a:latin typeface="Bahnschrift SemiLight" panose="020B0502040204020203" pitchFamily="34" charset="0"/>
            </a:endParaRPr>
          </a:p>
        </p:txBody>
      </p:sp>
      <p:sp>
        <p:nvSpPr>
          <p:cNvPr id="15" name="Rechteck 14">
            <a:extLst>
              <a:ext uri="{FF2B5EF4-FFF2-40B4-BE49-F238E27FC236}">
                <a16:creationId xmlns:a16="http://schemas.microsoft.com/office/drawing/2014/main" id="{26CE084F-A649-44AA-8D2F-FC9751246468}"/>
              </a:ext>
            </a:extLst>
          </p:cNvPr>
          <p:cNvSpPr/>
          <p:nvPr/>
        </p:nvSpPr>
        <p:spPr>
          <a:xfrm rot="16200000">
            <a:off x="-2364798" y="3675280"/>
            <a:ext cx="5269726" cy="4243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pc="600" dirty="0">
              <a:solidFill>
                <a:schemeClr val="bg1"/>
              </a:solidFill>
              <a:latin typeface="Bahnschrift SemiLight" panose="020B0502040204020203" pitchFamily="34" charset="0"/>
            </a:endParaRPr>
          </a:p>
        </p:txBody>
      </p:sp>
      <p:pic>
        <p:nvPicPr>
          <p:cNvPr id="4" name="Grafik 3">
            <a:extLst>
              <a:ext uri="{FF2B5EF4-FFF2-40B4-BE49-F238E27FC236}">
                <a16:creationId xmlns:a16="http://schemas.microsoft.com/office/drawing/2014/main" id="{80FB3AE6-5B8D-482B-A810-5B52876216CE}"/>
              </a:ext>
            </a:extLst>
          </p:cNvPr>
          <p:cNvPicPr>
            <a:picLocks noChangeAspect="1"/>
          </p:cNvPicPr>
          <p:nvPr/>
        </p:nvPicPr>
        <p:blipFill>
          <a:blip r:embed="rId3"/>
          <a:stretch>
            <a:fillRect/>
          </a:stretch>
        </p:blipFill>
        <p:spPr>
          <a:xfrm>
            <a:off x="7048308" y="2626513"/>
            <a:ext cx="5043815" cy="2521908"/>
          </a:xfrm>
          <a:prstGeom prst="rect">
            <a:avLst/>
          </a:prstGeom>
        </p:spPr>
      </p:pic>
    </p:spTree>
    <p:extLst>
      <p:ext uri="{BB962C8B-B14F-4D97-AF65-F5344CB8AC3E}">
        <p14:creationId xmlns:p14="http://schemas.microsoft.com/office/powerpoint/2010/main" val="2625786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34410F5-BC74-4B2C-8CBE-87FF098BB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0" y="2802699"/>
            <a:ext cx="1252602" cy="1252602"/>
          </a:xfrm>
          <a:prstGeom prst="rect">
            <a:avLst/>
          </a:prstGeom>
        </p:spPr>
      </p:pic>
      <p:sp>
        <p:nvSpPr>
          <p:cNvPr id="6" name="Rechteck 5">
            <a:extLst>
              <a:ext uri="{FF2B5EF4-FFF2-40B4-BE49-F238E27FC236}">
                <a16:creationId xmlns:a16="http://schemas.microsoft.com/office/drawing/2014/main" id="{9D3A176F-4B72-45CC-B0D6-13C813D09444}"/>
              </a:ext>
            </a:extLst>
          </p:cNvPr>
          <p:cNvSpPr/>
          <p:nvPr/>
        </p:nvSpPr>
        <p:spPr>
          <a:xfrm>
            <a:off x="1267172" y="2860574"/>
            <a:ext cx="10824952" cy="1136852"/>
          </a:xfrm>
          <a:prstGeom prst="rect">
            <a:avLst/>
          </a:prstGeom>
          <a:solidFill>
            <a:srgbClr val="AE9C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dirty="0">
                <a:solidFill>
                  <a:schemeClr val="bg1"/>
                </a:solidFill>
                <a:latin typeface="Candara" panose="020E0502030303020204" pitchFamily="34" charset="0"/>
              </a:rPr>
              <a:t>4Wände Immobilien &amp; Beratung GmbH </a:t>
            </a:r>
          </a:p>
          <a:p>
            <a:pPr algn="ctr"/>
            <a:r>
              <a:rPr lang="de-AT" sz="1600" dirty="0">
                <a:solidFill>
                  <a:schemeClr val="bg1"/>
                </a:solidFill>
                <a:latin typeface="Candara" panose="020E0502030303020204" pitchFamily="34" charset="0"/>
                <a:hlinkClick r:id="rId3">
                  <a:extLst>
                    <a:ext uri="{A12FA001-AC4F-418D-AE19-62706E023703}">
                      <ahyp:hlinkClr xmlns:ahyp="http://schemas.microsoft.com/office/drawing/2018/hyperlinkcolor" val="tx"/>
                    </a:ext>
                  </a:extLst>
                </a:hlinkClick>
              </a:rPr>
              <a:t>office@4wände-immobilien.at</a:t>
            </a:r>
            <a:endParaRPr lang="de-AT" sz="1600" dirty="0">
              <a:solidFill>
                <a:schemeClr val="bg1"/>
              </a:solidFill>
              <a:latin typeface="Candara" panose="020E0502030303020204" pitchFamily="34" charset="0"/>
            </a:endParaRPr>
          </a:p>
          <a:p>
            <a:pPr algn="ctr"/>
            <a:r>
              <a:rPr lang="de-AT" sz="1600" dirty="0">
                <a:solidFill>
                  <a:schemeClr val="bg1"/>
                </a:solidFill>
                <a:latin typeface="Candara" panose="020E0502030303020204" pitchFamily="34" charset="0"/>
              </a:rPr>
              <a:t>+43 664 20 515 40</a:t>
            </a:r>
            <a:endParaRPr lang="de-AT" dirty="0">
              <a:solidFill>
                <a:schemeClr val="bg1"/>
              </a:solidFill>
              <a:latin typeface="Candara" panose="020E0502030303020204" pitchFamily="34" charset="0"/>
            </a:endParaRPr>
          </a:p>
        </p:txBody>
      </p:sp>
    </p:spTree>
    <p:extLst>
      <p:ext uri="{BB962C8B-B14F-4D97-AF65-F5344CB8AC3E}">
        <p14:creationId xmlns:p14="http://schemas.microsoft.com/office/powerpoint/2010/main" val="3087085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34410F5-BC74-4B2C-8CBE-87FF098BB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
            <a:ext cx="1252602" cy="1252602"/>
          </a:xfrm>
          <a:prstGeom prst="rect">
            <a:avLst/>
          </a:prstGeom>
        </p:spPr>
      </p:pic>
      <p:sp>
        <p:nvSpPr>
          <p:cNvPr id="6" name="Rechteck 5">
            <a:extLst>
              <a:ext uri="{FF2B5EF4-FFF2-40B4-BE49-F238E27FC236}">
                <a16:creationId xmlns:a16="http://schemas.microsoft.com/office/drawing/2014/main" id="{9D3A176F-4B72-45CC-B0D6-13C813D09444}"/>
              </a:ext>
            </a:extLst>
          </p:cNvPr>
          <p:cNvSpPr/>
          <p:nvPr/>
        </p:nvSpPr>
        <p:spPr>
          <a:xfrm>
            <a:off x="1267171" y="62629"/>
            <a:ext cx="10824952" cy="450937"/>
          </a:xfrm>
          <a:prstGeom prst="rect">
            <a:avLst/>
          </a:prstGeom>
          <a:solidFill>
            <a:srgbClr val="AE9C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solidFill>
                <a:schemeClr val="bg1"/>
              </a:solidFill>
              <a:latin typeface="Bahnschrift SemiLight" panose="020B0502040204020203" pitchFamily="34" charset="0"/>
            </a:endParaRPr>
          </a:p>
        </p:txBody>
      </p:sp>
      <p:sp>
        <p:nvSpPr>
          <p:cNvPr id="10" name="Minuszeichen 9">
            <a:extLst>
              <a:ext uri="{FF2B5EF4-FFF2-40B4-BE49-F238E27FC236}">
                <a16:creationId xmlns:a16="http://schemas.microsoft.com/office/drawing/2014/main" id="{E3B8BF06-43D4-4A9D-8923-61C22987F130}"/>
              </a:ext>
            </a:extLst>
          </p:cNvPr>
          <p:cNvSpPr/>
          <p:nvPr/>
        </p:nvSpPr>
        <p:spPr>
          <a:xfrm>
            <a:off x="-1105873" y="6336980"/>
            <a:ext cx="14403745" cy="719051"/>
          </a:xfrm>
          <a:prstGeom prst="mathMinus">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1" name="Rechteck 10">
            <a:extLst>
              <a:ext uri="{FF2B5EF4-FFF2-40B4-BE49-F238E27FC236}">
                <a16:creationId xmlns:a16="http://schemas.microsoft.com/office/drawing/2014/main" id="{48F2BDCA-E8CB-4568-8DFE-75CC8FFBB0AC}"/>
              </a:ext>
            </a:extLst>
          </p:cNvPr>
          <p:cNvSpPr/>
          <p:nvPr/>
        </p:nvSpPr>
        <p:spPr>
          <a:xfrm rot="16200000">
            <a:off x="-2364798" y="3675279"/>
            <a:ext cx="5269726" cy="4243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pc="600" dirty="0">
              <a:solidFill>
                <a:schemeClr val="bg1"/>
              </a:solidFill>
              <a:latin typeface="Bahnschrift SemiLight" panose="020B0502040204020203" pitchFamily="34" charset="0"/>
            </a:endParaRPr>
          </a:p>
        </p:txBody>
      </p:sp>
      <p:pic>
        <p:nvPicPr>
          <p:cNvPr id="12" name="Grafik 11">
            <a:extLst>
              <a:ext uri="{FF2B5EF4-FFF2-40B4-BE49-F238E27FC236}">
                <a16:creationId xmlns:a16="http://schemas.microsoft.com/office/drawing/2014/main" id="{46977AC1-2793-4940-8516-453A80FDEFA4}"/>
              </a:ext>
            </a:extLst>
          </p:cNvPr>
          <p:cNvPicPr>
            <a:picLocks noChangeAspect="1"/>
          </p:cNvPicPr>
          <p:nvPr/>
        </p:nvPicPr>
        <p:blipFill>
          <a:blip r:embed="rId3"/>
          <a:stretch>
            <a:fillRect/>
          </a:stretch>
        </p:blipFill>
        <p:spPr>
          <a:xfrm>
            <a:off x="1987518" y="656000"/>
            <a:ext cx="8216961" cy="5545999"/>
          </a:xfrm>
          <a:prstGeom prst="rect">
            <a:avLst/>
          </a:prstGeom>
        </p:spPr>
      </p:pic>
    </p:spTree>
    <p:extLst>
      <p:ext uri="{BB962C8B-B14F-4D97-AF65-F5344CB8AC3E}">
        <p14:creationId xmlns:p14="http://schemas.microsoft.com/office/powerpoint/2010/main" val="1350039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34410F5-BC74-4B2C-8CBE-87FF098BB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
            <a:ext cx="1252602" cy="1252602"/>
          </a:xfrm>
          <a:prstGeom prst="rect">
            <a:avLst/>
          </a:prstGeom>
        </p:spPr>
      </p:pic>
      <p:sp>
        <p:nvSpPr>
          <p:cNvPr id="10" name="Minuszeichen 9">
            <a:extLst>
              <a:ext uri="{FF2B5EF4-FFF2-40B4-BE49-F238E27FC236}">
                <a16:creationId xmlns:a16="http://schemas.microsoft.com/office/drawing/2014/main" id="{E3B8BF06-43D4-4A9D-8923-61C22987F130}"/>
              </a:ext>
            </a:extLst>
          </p:cNvPr>
          <p:cNvSpPr/>
          <p:nvPr/>
        </p:nvSpPr>
        <p:spPr>
          <a:xfrm>
            <a:off x="-1105873" y="6336980"/>
            <a:ext cx="14403745" cy="719051"/>
          </a:xfrm>
          <a:prstGeom prst="mathMinus">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7" name="Rechteck 6">
            <a:extLst>
              <a:ext uri="{FF2B5EF4-FFF2-40B4-BE49-F238E27FC236}">
                <a16:creationId xmlns:a16="http://schemas.microsoft.com/office/drawing/2014/main" id="{AE98F8E3-4636-4C3B-BFB8-84F4469919C2}"/>
              </a:ext>
            </a:extLst>
          </p:cNvPr>
          <p:cNvSpPr/>
          <p:nvPr/>
        </p:nvSpPr>
        <p:spPr>
          <a:xfrm>
            <a:off x="5966509" y="626301"/>
            <a:ext cx="5407124" cy="589602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dirty="0">
                <a:latin typeface="Candara" panose="020E0502030303020204" pitchFamily="34" charset="0"/>
              </a:rPr>
              <a:t>... wir bauen für Sie                  </a:t>
            </a:r>
          </a:p>
          <a:p>
            <a:r>
              <a:rPr lang="de-DE" sz="1600" dirty="0">
                <a:latin typeface="Candara" panose="020E0502030303020204" pitchFamily="34" charset="0"/>
              </a:rPr>
              <a:t>	in die Zukunft ...</a:t>
            </a:r>
            <a:endParaRPr lang="de-DE" sz="1400" dirty="0">
              <a:latin typeface="Candara" panose="020E0502030303020204" pitchFamily="34" charset="0"/>
            </a:endParaRPr>
          </a:p>
          <a:p>
            <a:endParaRPr lang="de-DE" sz="1400" dirty="0">
              <a:latin typeface="Candara" panose="020E0502030303020204" pitchFamily="34" charset="0"/>
            </a:endParaRPr>
          </a:p>
          <a:p>
            <a:endParaRPr lang="de-DE" sz="1400" dirty="0">
              <a:latin typeface="Candara" panose="020E0502030303020204" pitchFamily="34" charset="0"/>
            </a:endParaRPr>
          </a:p>
          <a:p>
            <a:br>
              <a:rPr lang="de-DE" sz="1400" dirty="0">
                <a:latin typeface="Candara" panose="020E0502030303020204" pitchFamily="34" charset="0"/>
              </a:rPr>
            </a:br>
            <a:r>
              <a:rPr lang="de-DE" sz="1400" dirty="0">
                <a:latin typeface="Candara" panose="020E0502030303020204" pitchFamily="34" charset="0"/>
              </a:rPr>
              <a:t>Die </a:t>
            </a:r>
            <a:r>
              <a:rPr lang="de-DE" sz="1600" dirty="0">
                <a:latin typeface="Candara" panose="020E0502030303020204" pitchFamily="34" charset="0"/>
              </a:rPr>
              <a:t>Redl Bau GmbH ist schwerpunktmäßig im Wohnbaubereich im Raum Linz und Umgebung tätig. Dabei gestalten wir mit Funktion und Ästhetik den urbanen Raum maßgeblich mit und schaffen hochwertige Wohnbauten in ausgesuchten Lagen. </a:t>
            </a:r>
          </a:p>
          <a:p>
            <a:endParaRPr lang="de-DE" sz="1600" dirty="0">
              <a:latin typeface="Candara" panose="020E0502030303020204" pitchFamily="34" charset="0"/>
            </a:endParaRPr>
          </a:p>
          <a:p>
            <a:r>
              <a:rPr lang="de-DE" sz="1600" dirty="0">
                <a:latin typeface="Candara" panose="020E0502030303020204" pitchFamily="34" charset="0"/>
              </a:rPr>
              <a:t>Ob als Investitionsobjekt oder für Eigennutzung – wir realisieren für Sie Ihren exklusiven Wohnraum. Wir verfügen über ein umfassendes Netzwerk an kompetenten Partnern auf allen Gebieten des Immobiliengeschäfts. So können wir unsere Auftraggeber in allen Bereichen mit umfangreicher Expertise zur Seite stehen und unsere Kunden stets ausgezeichnete Wohnqualität bieten. Alles aus einer Hand - Vom Ankauf der Immobilie über die Projektentwicklung, die Umsetzung bis hin zur Übergabe des Objekts - Wir sehen es als unsere Aufgabe, Sie mit Weitblick auf aktuelle und zukünftige Themen zu beraten.</a:t>
            </a:r>
            <a:endParaRPr lang="de-AT" sz="1600" spc="600" dirty="0">
              <a:solidFill>
                <a:schemeClr val="bg1"/>
              </a:solidFill>
              <a:latin typeface="Candara" panose="020E0502030303020204" pitchFamily="34" charset="0"/>
            </a:endParaRPr>
          </a:p>
        </p:txBody>
      </p:sp>
      <p:sp>
        <p:nvSpPr>
          <p:cNvPr id="8" name="Minuszeichen 7">
            <a:extLst>
              <a:ext uri="{FF2B5EF4-FFF2-40B4-BE49-F238E27FC236}">
                <a16:creationId xmlns:a16="http://schemas.microsoft.com/office/drawing/2014/main" id="{FED56E52-D26E-43E7-815A-6427A82A7F87}"/>
              </a:ext>
            </a:extLst>
          </p:cNvPr>
          <p:cNvSpPr/>
          <p:nvPr/>
        </p:nvSpPr>
        <p:spPr>
          <a:xfrm>
            <a:off x="5686816" y="1232618"/>
            <a:ext cx="3081403" cy="594088"/>
          </a:xfrm>
          <a:prstGeom prst="mathMinu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 name="Rechteck 12">
            <a:extLst>
              <a:ext uri="{FF2B5EF4-FFF2-40B4-BE49-F238E27FC236}">
                <a16:creationId xmlns:a16="http://schemas.microsoft.com/office/drawing/2014/main" id="{EA8CA35E-C7DC-4DFD-9816-58E1A03D3375}"/>
              </a:ext>
            </a:extLst>
          </p:cNvPr>
          <p:cNvSpPr/>
          <p:nvPr/>
        </p:nvSpPr>
        <p:spPr>
          <a:xfrm>
            <a:off x="1267171" y="62629"/>
            <a:ext cx="10824952" cy="450937"/>
          </a:xfrm>
          <a:prstGeom prst="rect">
            <a:avLst/>
          </a:prstGeom>
          <a:solidFill>
            <a:srgbClr val="AE9C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dirty="0">
                <a:solidFill>
                  <a:schemeClr val="bg1"/>
                </a:solidFill>
                <a:latin typeface="Bahnschrift SemiLight" panose="020B0502040204020203" pitchFamily="34" charset="0"/>
              </a:rPr>
              <a:t>Bauträgervorstellung</a:t>
            </a:r>
          </a:p>
        </p:txBody>
      </p:sp>
      <p:sp>
        <p:nvSpPr>
          <p:cNvPr id="14" name="Rechteck 13">
            <a:extLst>
              <a:ext uri="{FF2B5EF4-FFF2-40B4-BE49-F238E27FC236}">
                <a16:creationId xmlns:a16="http://schemas.microsoft.com/office/drawing/2014/main" id="{64A4E8B5-D871-42D8-974E-FB3394BA99BC}"/>
              </a:ext>
            </a:extLst>
          </p:cNvPr>
          <p:cNvSpPr/>
          <p:nvPr/>
        </p:nvSpPr>
        <p:spPr>
          <a:xfrm rot="16200000">
            <a:off x="-2364798" y="3675279"/>
            <a:ext cx="5269726" cy="4243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pc="600" dirty="0">
              <a:solidFill>
                <a:schemeClr val="bg1"/>
              </a:solidFill>
              <a:latin typeface="Bahnschrift SemiLight" panose="020B0502040204020203" pitchFamily="34" charset="0"/>
            </a:endParaRPr>
          </a:p>
        </p:txBody>
      </p:sp>
      <p:sp>
        <p:nvSpPr>
          <p:cNvPr id="15" name="Rechteck 14">
            <a:extLst>
              <a:ext uri="{FF2B5EF4-FFF2-40B4-BE49-F238E27FC236}">
                <a16:creationId xmlns:a16="http://schemas.microsoft.com/office/drawing/2014/main" id="{594E073A-BF88-47C3-B196-A6BC9DA0AD1C}"/>
              </a:ext>
            </a:extLst>
          </p:cNvPr>
          <p:cNvSpPr/>
          <p:nvPr/>
        </p:nvSpPr>
        <p:spPr>
          <a:xfrm rot="16200000">
            <a:off x="-2364798" y="3675280"/>
            <a:ext cx="5269726" cy="4243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pc="600" dirty="0">
              <a:solidFill>
                <a:schemeClr val="bg1"/>
              </a:solidFill>
              <a:latin typeface="Bahnschrift SemiLight" panose="020B0502040204020203" pitchFamily="34" charset="0"/>
            </a:endParaRPr>
          </a:p>
        </p:txBody>
      </p:sp>
      <p:pic>
        <p:nvPicPr>
          <p:cNvPr id="2" name="Grafik 1">
            <a:extLst>
              <a:ext uri="{FF2B5EF4-FFF2-40B4-BE49-F238E27FC236}">
                <a16:creationId xmlns:a16="http://schemas.microsoft.com/office/drawing/2014/main" id="{0A1F8ABB-18C3-4D72-A821-33E014101328}"/>
              </a:ext>
            </a:extLst>
          </p:cNvPr>
          <p:cNvPicPr>
            <a:picLocks noChangeAspect="1"/>
          </p:cNvPicPr>
          <p:nvPr/>
        </p:nvPicPr>
        <p:blipFill>
          <a:blip r:embed="rId3"/>
          <a:stretch>
            <a:fillRect/>
          </a:stretch>
        </p:blipFill>
        <p:spPr>
          <a:xfrm>
            <a:off x="809450" y="1350129"/>
            <a:ext cx="4793888" cy="3200400"/>
          </a:xfrm>
          <a:prstGeom prst="rect">
            <a:avLst/>
          </a:prstGeom>
        </p:spPr>
      </p:pic>
      <p:pic>
        <p:nvPicPr>
          <p:cNvPr id="3" name="Grafik 2">
            <a:extLst>
              <a:ext uri="{FF2B5EF4-FFF2-40B4-BE49-F238E27FC236}">
                <a16:creationId xmlns:a16="http://schemas.microsoft.com/office/drawing/2014/main" id="{BCC52DD6-1D2A-4D5E-8F08-72E12115954A}"/>
              </a:ext>
            </a:extLst>
          </p:cNvPr>
          <p:cNvPicPr>
            <a:picLocks noChangeAspect="1"/>
          </p:cNvPicPr>
          <p:nvPr/>
        </p:nvPicPr>
        <p:blipFill>
          <a:blip r:embed="rId4"/>
          <a:stretch>
            <a:fillRect/>
          </a:stretch>
        </p:blipFill>
        <p:spPr>
          <a:xfrm>
            <a:off x="809449" y="4725892"/>
            <a:ext cx="4793888" cy="1752081"/>
          </a:xfrm>
          <a:prstGeom prst="rect">
            <a:avLst/>
          </a:prstGeom>
        </p:spPr>
      </p:pic>
    </p:spTree>
    <p:extLst>
      <p:ext uri="{BB962C8B-B14F-4D97-AF65-F5344CB8AC3E}">
        <p14:creationId xmlns:p14="http://schemas.microsoft.com/office/powerpoint/2010/main" val="563969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9A74C5-752C-4D66-A73B-E0D9A1F59C12}"/>
              </a:ext>
            </a:extLst>
          </p:cNvPr>
          <p:cNvSpPr>
            <a:spLocks noGrp="1"/>
          </p:cNvSpPr>
          <p:nvPr>
            <p:ph type="ctrTitle"/>
          </p:nvPr>
        </p:nvSpPr>
        <p:spPr>
          <a:xfrm>
            <a:off x="5821413" y="1271112"/>
            <a:ext cx="6226763" cy="5251218"/>
          </a:xfrm>
        </p:spPr>
        <p:txBody>
          <a:bodyPr>
            <a:noAutofit/>
          </a:bodyPr>
          <a:lstStyle/>
          <a:p>
            <a:pPr algn="l"/>
            <a:r>
              <a:rPr lang="de-DE" sz="1600" dirty="0">
                <a:solidFill>
                  <a:schemeClr val="bg1">
                    <a:lumMod val="65000"/>
                  </a:schemeClr>
                </a:solidFill>
                <a:latin typeface="Candara" panose="020E0502030303020204" pitchFamily="34" charset="0"/>
              </a:rPr>
              <a:t>Kirchschlag.</a:t>
            </a:r>
            <a:br>
              <a:rPr lang="de-DE" sz="1600" dirty="0">
                <a:solidFill>
                  <a:schemeClr val="bg1">
                    <a:lumMod val="65000"/>
                  </a:schemeClr>
                </a:solidFill>
                <a:latin typeface="Candara" panose="020E0502030303020204" pitchFamily="34" charset="0"/>
              </a:rPr>
            </a:br>
            <a:br>
              <a:rPr lang="de-DE" sz="1600" dirty="0">
                <a:solidFill>
                  <a:schemeClr val="bg1">
                    <a:lumMod val="65000"/>
                  </a:schemeClr>
                </a:solidFill>
                <a:latin typeface="Candara" panose="020E0502030303020204" pitchFamily="34" charset="0"/>
              </a:rPr>
            </a:br>
            <a:r>
              <a:rPr lang="de-DE" sz="1600" dirty="0">
                <a:solidFill>
                  <a:schemeClr val="bg1">
                    <a:lumMod val="65000"/>
                  </a:schemeClr>
                </a:solidFill>
                <a:latin typeface="Candara" panose="020E0502030303020204" pitchFamily="34" charset="0"/>
              </a:rPr>
              <a:t>Ländlicher Charme trifft auf exklusiven Stadtblick. Umgeben von ländlicher Atmosphäre, idyllisch im Grünen gelegen, entstehen fünf moderne, großzügig bemessene Reihenhäuser mit weitläufigen Gärten und je einer Doppelgarage zum Wohlfühlen.</a:t>
            </a:r>
            <a:br>
              <a:rPr lang="de-DE" sz="1600" dirty="0">
                <a:solidFill>
                  <a:schemeClr val="bg1">
                    <a:lumMod val="65000"/>
                  </a:schemeClr>
                </a:solidFill>
                <a:latin typeface="Candara" panose="020E0502030303020204" pitchFamily="34" charset="0"/>
              </a:rPr>
            </a:br>
            <a:br>
              <a:rPr lang="de-DE" sz="1600" dirty="0">
                <a:solidFill>
                  <a:schemeClr val="bg1">
                    <a:lumMod val="65000"/>
                  </a:schemeClr>
                </a:solidFill>
                <a:latin typeface="Candara" panose="020E0502030303020204" pitchFamily="34" charset="0"/>
              </a:rPr>
            </a:br>
            <a:r>
              <a:rPr lang="de-DE" sz="1600" dirty="0">
                <a:solidFill>
                  <a:schemeClr val="bg1">
                    <a:lumMod val="65000"/>
                  </a:schemeClr>
                </a:solidFill>
                <a:latin typeface="Candara" panose="020E0502030303020204" pitchFamily="34" charset="0"/>
              </a:rPr>
              <a:t>Erfahren Sie modernes Wohnen und Leben, gepaart mit hochwertigen Materialien und genießen Sie den einzigartigen Ausblick auf die Landeshauptstadt. </a:t>
            </a:r>
            <a:br>
              <a:rPr lang="de-DE" sz="1600" dirty="0">
                <a:solidFill>
                  <a:schemeClr val="bg1">
                    <a:lumMod val="65000"/>
                  </a:schemeClr>
                </a:solidFill>
                <a:latin typeface="Candara" panose="020E0502030303020204" pitchFamily="34" charset="0"/>
              </a:rPr>
            </a:br>
            <a:br>
              <a:rPr lang="de-DE" sz="1600" dirty="0">
                <a:solidFill>
                  <a:schemeClr val="bg1">
                    <a:lumMod val="65000"/>
                  </a:schemeClr>
                </a:solidFill>
                <a:latin typeface="Candara" panose="020E0502030303020204" pitchFamily="34" charset="0"/>
              </a:rPr>
            </a:br>
            <a:r>
              <a:rPr lang="de-DE" sz="1600" dirty="0">
                <a:solidFill>
                  <a:schemeClr val="bg1">
                    <a:lumMod val="65000"/>
                  </a:schemeClr>
                </a:solidFill>
                <a:latin typeface="Candara" panose="020E0502030303020204" pitchFamily="34" charset="0"/>
              </a:rPr>
              <a:t>Lichtdurchflutete Wohnräume durch gezielte Sonnenausrichtung, vielfältiges Raum- und Platzangebot, sowie die Einzigartigkeit des Grundstückes, runden dabei das Ambiente Ihres Wohnraumes ab. </a:t>
            </a:r>
            <a:br>
              <a:rPr lang="de-DE" sz="1600" dirty="0">
                <a:solidFill>
                  <a:schemeClr val="bg1">
                    <a:lumMod val="65000"/>
                  </a:schemeClr>
                </a:solidFill>
                <a:latin typeface="Candara" panose="020E0502030303020204" pitchFamily="34" charset="0"/>
              </a:rPr>
            </a:br>
            <a:br>
              <a:rPr lang="de-DE" sz="1600" dirty="0">
                <a:solidFill>
                  <a:schemeClr val="bg1">
                    <a:lumMod val="65000"/>
                  </a:schemeClr>
                </a:solidFill>
                <a:latin typeface="Candara" panose="020E0502030303020204" pitchFamily="34" charset="0"/>
              </a:rPr>
            </a:br>
            <a:r>
              <a:rPr lang="de-DE" sz="1600" dirty="0">
                <a:solidFill>
                  <a:schemeClr val="bg1">
                    <a:lumMod val="65000"/>
                  </a:schemeClr>
                </a:solidFill>
                <a:latin typeface="Candara" panose="020E0502030303020204" pitchFamily="34" charset="0"/>
              </a:rPr>
              <a:t>Nach Hause kommen und sich wohlfühlen - ein Gefühl welches das Nobisweg5 Projekt neu interpretiert. Ob in den eigenen vier Wänden oder den großzügigen privaten Außenbereichen, hier finden Sie Ruhe und Entspannung fernab des Trubels der Stadt, schöpfen neue Energie für Ihren Alltag und genießen dabei die Vorzüge der städtischen Infrastruktur durch die Nähe zur Landeshauptstadt. </a:t>
            </a:r>
            <a:br>
              <a:rPr lang="de-DE" sz="1600" dirty="0">
                <a:solidFill>
                  <a:schemeClr val="bg1">
                    <a:lumMod val="65000"/>
                  </a:schemeClr>
                </a:solidFill>
                <a:latin typeface="Candara" panose="020E0502030303020204" pitchFamily="34" charset="0"/>
              </a:rPr>
            </a:br>
            <a:endParaRPr lang="de-AT" sz="1600" dirty="0">
              <a:solidFill>
                <a:schemeClr val="bg1">
                  <a:lumMod val="65000"/>
                </a:schemeClr>
              </a:solidFill>
              <a:latin typeface="Candara" panose="020E0502030303020204" pitchFamily="34" charset="0"/>
            </a:endParaRPr>
          </a:p>
        </p:txBody>
      </p:sp>
      <p:pic>
        <p:nvPicPr>
          <p:cNvPr id="5" name="Grafik 4">
            <a:extLst>
              <a:ext uri="{FF2B5EF4-FFF2-40B4-BE49-F238E27FC236}">
                <a16:creationId xmlns:a16="http://schemas.microsoft.com/office/drawing/2014/main" id="{234410F5-BC74-4B2C-8CBE-87FF098BB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
            <a:ext cx="1252602" cy="1252602"/>
          </a:xfrm>
          <a:prstGeom prst="rect">
            <a:avLst/>
          </a:prstGeom>
        </p:spPr>
      </p:pic>
      <p:sp>
        <p:nvSpPr>
          <p:cNvPr id="10" name="Minuszeichen 9">
            <a:extLst>
              <a:ext uri="{FF2B5EF4-FFF2-40B4-BE49-F238E27FC236}">
                <a16:creationId xmlns:a16="http://schemas.microsoft.com/office/drawing/2014/main" id="{E3B8BF06-43D4-4A9D-8923-61C22987F130}"/>
              </a:ext>
            </a:extLst>
          </p:cNvPr>
          <p:cNvSpPr/>
          <p:nvPr/>
        </p:nvSpPr>
        <p:spPr>
          <a:xfrm>
            <a:off x="-1105873" y="6336980"/>
            <a:ext cx="14403745" cy="719051"/>
          </a:xfrm>
          <a:prstGeom prst="mathMinus">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 name="Rechteck 12">
            <a:extLst>
              <a:ext uri="{FF2B5EF4-FFF2-40B4-BE49-F238E27FC236}">
                <a16:creationId xmlns:a16="http://schemas.microsoft.com/office/drawing/2014/main" id="{6FF4DD49-F7A6-4337-B68B-17B21A27DA15}"/>
              </a:ext>
            </a:extLst>
          </p:cNvPr>
          <p:cNvSpPr/>
          <p:nvPr/>
        </p:nvSpPr>
        <p:spPr>
          <a:xfrm>
            <a:off x="1267171" y="62629"/>
            <a:ext cx="10824952" cy="450937"/>
          </a:xfrm>
          <a:prstGeom prst="rect">
            <a:avLst/>
          </a:prstGeom>
          <a:solidFill>
            <a:srgbClr val="AE9C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dirty="0">
                <a:solidFill>
                  <a:schemeClr val="bg1"/>
                </a:solidFill>
                <a:latin typeface="Bahnschrift SemiLight" panose="020B0502040204020203" pitchFamily="34" charset="0"/>
              </a:rPr>
              <a:t>Projektvorstellung</a:t>
            </a:r>
          </a:p>
        </p:txBody>
      </p:sp>
      <p:sp>
        <p:nvSpPr>
          <p:cNvPr id="15" name="Rechteck 14">
            <a:extLst>
              <a:ext uri="{FF2B5EF4-FFF2-40B4-BE49-F238E27FC236}">
                <a16:creationId xmlns:a16="http://schemas.microsoft.com/office/drawing/2014/main" id="{26CE084F-A649-44AA-8D2F-FC9751246468}"/>
              </a:ext>
            </a:extLst>
          </p:cNvPr>
          <p:cNvSpPr/>
          <p:nvPr/>
        </p:nvSpPr>
        <p:spPr>
          <a:xfrm rot="16200000">
            <a:off x="-2364798" y="3675280"/>
            <a:ext cx="5269726" cy="4243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pc="600" dirty="0">
              <a:solidFill>
                <a:schemeClr val="bg1"/>
              </a:solidFill>
              <a:latin typeface="Bahnschrift SemiLight" panose="020B0502040204020203" pitchFamily="34" charset="0"/>
            </a:endParaRPr>
          </a:p>
        </p:txBody>
      </p:sp>
      <p:sp>
        <p:nvSpPr>
          <p:cNvPr id="9" name="Rechteck 8">
            <a:extLst>
              <a:ext uri="{FF2B5EF4-FFF2-40B4-BE49-F238E27FC236}">
                <a16:creationId xmlns:a16="http://schemas.microsoft.com/office/drawing/2014/main" id="{CCA05DE6-A8D0-4D86-81D0-0CEB773834E4}"/>
              </a:ext>
            </a:extLst>
          </p:cNvPr>
          <p:cNvSpPr/>
          <p:nvPr/>
        </p:nvSpPr>
        <p:spPr>
          <a:xfrm>
            <a:off x="760114" y="3795591"/>
            <a:ext cx="1102726" cy="93810"/>
          </a:xfrm>
          <a:prstGeom prst="rect">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Rechteck 5">
            <a:extLst>
              <a:ext uri="{FF2B5EF4-FFF2-40B4-BE49-F238E27FC236}">
                <a16:creationId xmlns:a16="http://schemas.microsoft.com/office/drawing/2014/main" id="{78658BA9-BF78-4931-8757-D15EF550150F}"/>
              </a:ext>
            </a:extLst>
          </p:cNvPr>
          <p:cNvSpPr/>
          <p:nvPr/>
        </p:nvSpPr>
        <p:spPr>
          <a:xfrm>
            <a:off x="4992189" y="754996"/>
            <a:ext cx="2548480" cy="646331"/>
          </a:xfrm>
          <a:prstGeom prst="rect">
            <a:avLst/>
          </a:prstGeom>
        </p:spPr>
        <p:txBody>
          <a:bodyPr wrap="square">
            <a:spAutoFit/>
          </a:bodyPr>
          <a:lstStyle/>
          <a:p>
            <a:pPr marL="457200" algn="r">
              <a:spcAft>
                <a:spcPts val="0"/>
              </a:spcAft>
            </a:pPr>
            <a:r>
              <a:rPr lang="de-AT" sz="2400" b="1" kern="1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Nobisweg</a:t>
            </a:r>
            <a:r>
              <a:rPr lang="de-AT" sz="3600" b="1" kern="100" baseline="300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5</a:t>
            </a:r>
            <a:endParaRPr lang="de-AT" sz="1050" kern="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Grafik 7">
            <a:extLst>
              <a:ext uri="{FF2B5EF4-FFF2-40B4-BE49-F238E27FC236}">
                <a16:creationId xmlns:a16="http://schemas.microsoft.com/office/drawing/2014/main" id="{46C5F3C5-61AA-41FD-8BE4-15B0534B416A}"/>
              </a:ext>
            </a:extLst>
          </p:cNvPr>
          <p:cNvPicPr>
            <a:picLocks noChangeAspect="1"/>
          </p:cNvPicPr>
          <p:nvPr/>
        </p:nvPicPr>
        <p:blipFill>
          <a:blip r:embed="rId3"/>
          <a:stretch>
            <a:fillRect/>
          </a:stretch>
        </p:blipFill>
        <p:spPr>
          <a:xfrm>
            <a:off x="810595" y="4342205"/>
            <a:ext cx="3853252" cy="2180125"/>
          </a:xfrm>
          <a:prstGeom prst="rect">
            <a:avLst/>
          </a:prstGeom>
        </p:spPr>
      </p:pic>
      <p:pic>
        <p:nvPicPr>
          <p:cNvPr id="12" name="Grafik 11">
            <a:extLst>
              <a:ext uri="{FF2B5EF4-FFF2-40B4-BE49-F238E27FC236}">
                <a16:creationId xmlns:a16="http://schemas.microsoft.com/office/drawing/2014/main" id="{31EE2447-1F27-4091-B3C9-98C74C98C3C9}"/>
              </a:ext>
            </a:extLst>
          </p:cNvPr>
          <p:cNvPicPr>
            <a:picLocks noChangeAspect="1"/>
          </p:cNvPicPr>
          <p:nvPr/>
        </p:nvPicPr>
        <p:blipFill>
          <a:blip r:embed="rId4"/>
          <a:stretch>
            <a:fillRect/>
          </a:stretch>
        </p:blipFill>
        <p:spPr>
          <a:xfrm>
            <a:off x="732886" y="1265929"/>
            <a:ext cx="3838831" cy="2159343"/>
          </a:xfrm>
          <a:prstGeom prst="rect">
            <a:avLst/>
          </a:prstGeom>
        </p:spPr>
      </p:pic>
    </p:spTree>
    <p:extLst>
      <p:ext uri="{BB962C8B-B14F-4D97-AF65-F5344CB8AC3E}">
        <p14:creationId xmlns:p14="http://schemas.microsoft.com/office/powerpoint/2010/main" val="303990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34410F5-BC74-4B2C-8CBE-87FF098BB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
            <a:ext cx="1252602" cy="1252602"/>
          </a:xfrm>
          <a:prstGeom prst="rect">
            <a:avLst/>
          </a:prstGeom>
        </p:spPr>
      </p:pic>
      <p:sp>
        <p:nvSpPr>
          <p:cNvPr id="10" name="Minuszeichen 9">
            <a:extLst>
              <a:ext uri="{FF2B5EF4-FFF2-40B4-BE49-F238E27FC236}">
                <a16:creationId xmlns:a16="http://schemas.microsoft.com/office/drawing/2014/main" id="{E3B8BF06-43D4-4A9D-8923-61C22987F130}"/>
              </a:ext>
            </a:extLst>
          </p:cNvPr>
          <p:cNvSpPr/>
          <p:nvPr/>
        </p:nvSpPr>
        <p:spPr>
          <a:xfrm>
            <a:off x="-1105873" y="6336980"/>
            <a:ext cx="14403745" cy="719051"/>
          </a:xfrm>
          <a:prstGeom prst="mathMinus">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8" name="Minuszeichen 7">
            <a:extLst>
              <a:ext uri="{FF2B5EF4-FFF2-40B4-BE49-F238E27FC236}">
                <a16:creationId xmlns:a16="http://schemas.microsoft.com/office/drawing/2014/main" id="{FED56E52-D26E-43E7-815A-6427A82A7F87}"/>
              </a:ext>
            </a:extLst>
          </p:cNvPr>
          <p:cNvSpPr/>
          <p:nvPr/>
        </p:nvSpPr>
        <p:spPr>
          <a:xfrm>
            <a:off x="5718132" y="1867277"/>
            <a:ext cx="2580361" cy="594088"/>
          </a:xfrm>
          <a:prstGeom prst="mathMinus">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 name="Rechteck 12">
            <a:extLst>
              <a:ext uri="{FF2B5EF4-FFF2-40B4-BE49-F238E27FC236}">
                <a16:creationId xmlns:a16="http://schemas.microsoft.com/office/drawing/2014/main" id="{EA8CA35E-C7DC-4DFD-9816-58E1A03D3375}"/>
              </a:ext>
            </a:extLst>
          </p:cNvPr>
          <p:cNvSpPr/>
          <p:nvPr/>
        </p:nvSpPr>
        <p:spPr>
          <a:xfrm>
            <a:off x="1267171" y="62629"/>
            <a:ext cx="10824952" cy="450937"/>
          </a:xfrm>
          <a:prstGeom prst="rect">
            <a:avLst/>
          </a:prstGeom>
          <a:solidFill>
            <a:srgbClr val="AE9C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dirty="0">
                <a:solidFill>
                  <a:schemeClr val="bg1"/>
                </a:solidFill>
                <a:latin typeface="Bahnschrift SemiLight" panose="020B0502040204020203" pitchFamily="34" charset="0"/>
              </a:rPr>
              <a:t>Lage</a:t>
            </a:r>
          </a:p>
        </p:txBody>
      </p:sp>
      <p:sp>
        <p:nvSpPr>
          <p:cNvPr id="14" name="Rechteck 13">
            <a:extLst>
              <a:ext uri="{FF2B5EF4-FFF2-40B4-BE49-F238E27FC236}">
                <a16:creationId xmlns:a16="http://schemas.microsoft.com/office/drawing/2014/main" id="{64A4E8B5-D871-42D8-974E-FB3394BA99BC}"/>
              </a:ext>
            </a:extLst>
          </p:cNvPr>
          <p:cNvSpPr/>
          <p:nvPr/>
        </p:nvSpPr>
        <p:spPr>
          <a:xfrm rot="16200000">
            <a:off x="-2364798" y="3675279"/>
            <a:ext cx="5269726" cy="4243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pc="600" dirty="0">
              <a:solidFill>
                <a:schemeClr val="bg1"/>
              </a:solidFill>
              <a:latin typeface="Bahnschrift SemiLight" panose="020B0502040204020203" pitchFamily="34" charset="0"/>
            </a:endParaRPr>
          </a:p>
        </p:txBody>
      </p:sp>
      <p:sp>
        <p:nvSpPr>
          <p:cNvPr id="15" name="Rechteck 14">
            <a:extLst>
              <a:ext uri="{FF2B5EF4-FFF2-40B4-BE49-F238E27FC236}">
                <a16:creationId xmlns:a16="http://schemas.microsoft.com/office/drawing/2014/main" id="{594E073A-BF88-47C3-B196-A6BC9DA0AD1C}"/>
              </a:ext>
            </a:extLst>
          </p:cNvPr>
          <p:cNvSpPr/>
          <p:nvPr/>
        </p:nvSpPr>
        <p:spPr>
          <a:xfrm rot="16200000">
            <a:off x="-2364798" y="3675280"/>
            <a:ext cx="5269726" cy="4243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pc="600" dirty="0">
              <a:solidFill>
                <a:schemeClr val="bg1"/>
              </a:solidFill>
              <a:latin typeface="Bahnschrift SemiLight" panose="020B0502040204020203" pitchFamily="34" charset="0"/>
            </a:endParaRPr>
          </a:p>
        </p:txBody>
      </p:sp>
      <p:pic>
        <p:nvPicPr>
          <p:cNvPr id="2" name="Grafik 1">
            <a:extLst>
              <a:ext uri="{FF2B5EF4-FFF2-40B4-BE49-F238E27FC236}">
                <a16:creationId xmlns:a16="http://schemas.microsoft.com/office/drawing/2014/main" id="{C18B026D-275D-4ED9-B0E8-EA90F453340C}"/>
              </a:ext>
            </a:extLst>
          </p:cNvPr>
          <p:cNvPicPr>
            <a:picLocks noChangeAspect="1"/>
          </p:cNvPicPr>
          <p:nvPr/>
        </p:nvPicPr>
        <p:blipFill>
          <a:blip r:embed="rId3"/>
          <a:stretch>
            <a:fillRect/>
          </a:stretch>
        </p:blipFill>
        <p:spPr>
          <a:xfrm>
            <a:off x="1267171" y="626302"/>
            <a:ext cx="7464279" cy="5896027"/>
          </a:xfrm>
          <a:prstGeom prst="rect">
            <a:avLst/>
          </a:prstGeom>
        </p:spPr>
      </p:pic>
      <p:cxnSp>
        <p:nvCxnSpPr>
          <p:cNvPr id="6" name="Gerade Verbindung mit Pfeil 5">
            <a:extLst>
              <a:ext uri="{FF2B5EF4-FFF2-40B4-BE49-F238E27FC236}">
                <a16:creationId xmlns:a16="http://schemas.microsoft.com/office/drawing/2014/main" id="{E1198884-B6A5-4EFD-9461-D10F5C21DE87}"/>
              </a:ext>
            </a:extLst>
          </p:cNvPr>
          <p:cNvCxnSpPr>
            <a:cxnSpLocks/>
          </p:cNvCxnSpPr>
          <p:nvPr/>
        </p:nvCxnSpPr>
        <p:spPr>
          <a:xfrm>
            <a:off x="5073041" y="4277638"/>
            <a:ext cx="4709786" cy="0"/>
          </a:xfrm>
          <a:prstGeom prst="straightConnector1">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7" name="Rechteck 16">
            <a:extLst>
              <a:ext uri="{FF2B5EF4-FFF2-40B4-BE49-F238E27FC236}">
                <a16:creationId xmlns:a16="http://schemas.microsoft.com/office/drawing/2014/main" id="{25EB9BFB-2E7D-4D43-A02B-E00D2460E867}"/>
              </a:ext>
            </a:extLst>
          </p:cNvPr>
          <p:cNvSpPr/>
          <p:nvPr/>
        </p:nvSpPr>
        <p:spPr>
          <a:xfrm>
            <a:off x="9081937" y="3887466"/>
            <a:ext cx="2548480" cy="646331"/>
          </a:xfrm>
          <a:prstGeom prst="rect">
            <a:avLst/>
          </a:prstGeom>
        </p:spPr>
        <p:txBody>
          <a:bodyPr wrap="square">
            <a:spAutoFit/>
          </a:bodyPr>
          <a:lstStyle/>
          <a:p>
            <a:pPr marL="457200" algn="r">
              <a:spcAft>
                <a:spcPts val="0"/>
              </a:spcAft>
            </a:pPr>
            <a:r>
              <a:rPr lang="de-AT" sz="2400" b="1" kern="1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Nobisweg</a:t>
            </a:r>
            <a:r>
              <a:rPr lang="de-AT" sz="3600" b="1" kern="100" baseline="300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5</a:t>
            </a:r>
            <a:endParaRPr lang="de-AT" sz="105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5463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34410F5-BC74-4B2C-8CBE-87FF098BB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
            <a:ext cx="1252602" cy="1252602"/>
          </a:xfrm>
          <a:prstGeom prst="rect">
            <a:avLst/>
          </a:prstGeom>
        </p:spPr>
      </p:pic>
      <p:sp>
        <p:nvSpPr>
          <p:cNvPr id="10" name="Minuszeichen 9">
            <a:extLst>
              <a:ext uri="{FF2B5EF4-FFF2-40B4-BE49-F238E27FC236}">
                <a16:creationId xmlns:a16="http://schemas.microsoft.com/office/drawing/2014/main" id="{E3B8BF06-43D4-4A9D-8923-61C22987F130}"/>
              </a:ext>
            </a:extLst>
          </p:cNvPr>
          <p:cNvSpPr/>
          <p:nvPr/>
        </p:nvSpPr>
        <p:spPr>
          <a:xfrm>
            <a:off x="-1105873" y="6336980"/>
            <a:ext cx="14403745" cy="719051"/>
          </a:xfrm>
          <a:prstGeom prst="mathMinus">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5" name="Rechteck 14">
            <a:extLst>
              <a:ext uri="{FF2B5EF4-FFF2-40B4-BE49-F238E27FC236}">
                <a16:creationId xmlns:a16="http://schemas.microsoft.com/office/drawing/2014/main" id="{D34FAB06-030D-4CD2-A5BB-3234A516FD73}"/>
              </a:ext>
            </a:extLst>
          </p:cNvPr>
          <p:cNvSpPr/>
          <p:nvPr/>
        </p:nvSpPr>
        <p:spPr>
          <a:xfrm>
            <a:off x="1267171" y="62629"/>
            <a:ext cx="10824952" cy="450937"/>
          </a:xfrm>
          <a:prstGeom prst="rect">
            <a:avLst/>
          </a:prstGeom>
          <a:solidFill>
            <a:srgbClr val="AE9C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dirty="0">
                <a:solidFill>
                  <a:schemeClr val="bg1"/>
                </a:solidFill>
                <a:latin typeface="Bahnschrift SemiLight" panose="020B0502040204020203" pitchFamily="34" charset="0"/>
              </a:rPr>
              <a:t>Regelgrundriss</a:t>
            </a:r>
          </a:p>
        </p:txBody>
      </p:sp>
      <p:sp>
        <p:nvSpPr>
          <p:cNvPr id="16" name="Rechteck 15">
            <a:extLst>
              <a:ext uri="{FF2B5EF4-FFF2-40B4-BE49-F238E27FC236}">
                <a16:creationId xmlns:a16="http://schemas.microsoft.com/office/drawing/2014/main" id="{E6E3AFD9-AEF8-41EC-AD93-9C0FA079162B}"/>
              </a:ext>
            </a:extLst>
          </p:cNvPr>
          <p:cNvSpPr/>
          <p:nvPr/>
        </p:nvSpPr>
        <p:spPr>
          <a:xfrm rot="16200000">
            <a:off x="-2364798" y="3675280"/>
            <a:ext cx="5269726" cy="4243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pc="600" dirty="0">
              <a:solidFill>
                <a:schemeClr val="bg1"/>
              </a:solidFill>
              <a:latin typeface="Bahnschrift SemiLight" panose="020B0502040204020203" pitchFamily="34" charset="0"/>
            </a:endParaRPr>
          </a:p>
        </p:txBody>
      </p:sp>
      <p:pic>
        <p:nvPicPr>
          <p:cNvPr id="2" name="Grafik 1">
            <a:extLst>
              <a:ext uri="{FF2B5EF4-FFF2-40B4-BE49-F238E27FC236}">
                <a16:creationId xmlns:a16="http://schemas.microsoft.com/office/drawing/2014/main" id="{F4A3263E-35CD-4CC0-93C3-5FCD11A3422C}"/>
              </a:ext>
            </a:extLst>
          </p:cNvPr>
          <p:cNvPicPr>
            <a:picLocks noChangeAspect="1"/>
          </p:cNvPicPr>
          <p:nvPr/>
        </p:nvPicPr>
        <p:blipFill>
          <a:blip r:embed="rId3"/>
          <a:stretch>
            <a:fillRect/>
          </a:stretch>
        </p:blipFill>
        <p:spPr>
          <a:xfrm>
            <a:off x="1229892" y="587158"/>
            <a:ext cx="4767788" cy="5935173"/>
          </a:xfrm>
          <a:prstGeom prst="rect">
            <a:avLst/>
          </a:prstGeom>
        </p:spPr>
      </p:pic>
      <p:pic>
        <p:nvPicPr>
          <p:cNvPr id="3" name="Grafik 2">
            <a:extLst>
              <a:ext uri="{FF2B5EF4-FFF2-40B4-BE49-F238E27FC236}">
                <a16:creationId xmlns:a16="http://schemas.microsoft.com/office/drawing/2014/main" id="{0CEE5724-3DDB-4699-8774-E375AA85A2B1}"/>
              </a:ext>
            </a:extLst>
          </p:cNvPr>
          <p:cNvPicPr>
            <a:picLocks noChangeAspect="1"/>
          </p:cNvPicPr>
          <p:nvPr/>
        </p:nvPicPr>
        <p:blipFill>
          <a:blip r:embed="rId4"/>
          <a:stretch>
            <a:fillRect/>
          </a:stretch>
        </p:blipFill>
        <p:spPr>
          <a:xfrm>
            <a:off x="7610476" y="587158"/>
            <a:ext cx="4481647" cy="5896028"/>
          </a:xfrm>
          <a:prstGeom prst="rect">
            <a:avLst/>
          </a:prstGeom>
        </p:spPr>
      </p:pic>
      <p:sp>
        <p:nvSpPr>
          <p:cNvPr id="11" name="Rechteck 10">
            <a:extLst>
              <a:ext uri="{FF2B5EF4-FFF2-40B4-BE49-F238E27FC236}">
                <a16:creationId xmlns:a16="http://schemas.microsoft.com/office/drawing/2014/main" id="{EC42D123-4158-4FB3-B455-8CD09D445B58}"/>
              </a:ext>
            </a:extLst>
          </p:cNvPr>
          <p:cNvSpPr/>
          <p:nvPr/>
        </p:nvSpPr>
        <p:spPr>
          <a:xfrm rot="5400000">
            <a:off x="4924396" y="3385186"/>
            <a:ext cx="3510500" cy="87629"/>
          </a:xfrm>
          <a:prstGeom prst="rect">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2" name="Rechteck 11">
            <a:extLst>
              <a:ext uri="{FF2B5EF4-FFF2-40B4-BE49-F238E27FC236}">
                <a16:creationId xmlns:a16="http://schemas.microsoft.com/office/drawing/2014/main" id="{3239278F-5598-44BB-B22B-79EEB74E395A}"/>
              </a:ext>
            </a:extLst>
          </p:cNvPr>
          <p:cNvSpPr/>
          <p:nvPr/>
        </p:nvSpPr>
        <p:spPr>
          <a:xfrm>
            <a:off x="5061996" y="733841"/>
            <a:ext cx="2548480" cy="646331"/>
          </a:xfrm>
          <a:prstGeom prst="rect">
            <a:avLst/>
          </a:prstGeom>
        </p:spPr>
        <p:txBody>
          <a:bodyPr wrap="square">
            <a:spAutoFit/>
          </a:bodyPr>
          <a:lstStyle/>
          <a:p>
            <a:pPr marL="457200" algn="r">
              <a:spcAft>
                <a:spcPts val="0"/>
              </a:spcAft>
            </a:pPr>
            <a:r>
              <a:rPr lang="de-AT" sz="2400" b="1" kern="1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Nobisweg</a:t>
            </a:r>
            <a:r>
              <a:rPr lang="de-AT" sz="3600" b="1" kern="100" baseline="300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5</a:t>
            </a:r>
            <a:endParaRPr lang="de-AT" sz="105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3493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34410F5-BC74-4B2C-8CBE-87FF098BB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
            <a:ext cx="1252602" cy="1252602"/>
          </a:xfrm>
          <a:prstGeom prst="rect">
            <a:avLst/>
          </a:prstGeom>
        </p:spPr>
      </p:pic>
      <p:sp>
        <p:nvSpPr>
          <p:cNvPr id="10" name="Minuszeichen 9">
            <a:extLst>
              <a:ext uri="{FF2B5EF4-FFF2-40B4-BE49-F238E27FC236}">
                <a16:creationId xmlns:a16="http://schemas.microsoft.com/office/drawing/2014/main" id="{E3B8BF06-43D4-4A9D-8923-61C22987F130}"/>
              </a:ext>
            </a:extLst>
          </p:cNvPr>
          <p:cNvSpPr/>
          <p:nvPr/>
        </p:nvSpPr>
        <p:spPr>
          <a:xfrm>
            <a:off x="-1105873" y="6336980"/>
            <a:ext cx="14403745" cy="719051"/>
          </a:xfrm>
          <a:prstGeom prst="mathMinus">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5" name="Rechteck 14">
            <a:extLst>
              <a:ext uri="{FF2B5EF4-FFF2-40B4-BE49-F238E27FC236}">
                <a16:creationId xmlns:a16="http://schemas.microsoft.com/office/drawing/2014/main" id="{D34FAB06-030D-4CD2-A5BB-3234A516FD73}"/>
              </a:ext>
            </a:extLst>
          </p:cNvPr>
          <p:cNvSpPr/>
          <p:nvPr/>
        </p:nvSpPr>
        <p:spPr>
          <a:xfrm>
            <a:off x="1267171" y="62629"/>
            <a:ext cx="10824952" cy="450937"/>
          </a:xfrm>
          <a:prstGeom prst="rect">
            <a:avLst/>
          </a:prstGeom>
          <a:solidFill>
            <a:srgbClr val="AE9C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dirty="0">
                <a:solidFill>
                  <a:schemeClr val="bg1"/>
                </a:solidFill>
                <a:latin typeface="Bahnschrift SemiLight" panose="020B0502040204020203" pitchFamily="34" charset="0"/>
              </a:rPr>
              <a:t>Eckdaten &amp; Kaufpreise</a:t>
            </a:r>
          </a:p>
        </p:txBody>
      </p:sp>
      <p:sp>
        <p:nvSpPr>
          <p:cNvPr id="16" name="Rechteck 15">
            <a:extLst>
              <a:ext uri="{FF2B5EF4-FFF2-40B4-BE49-F238E27FC236}">
                <a16:creationId xmlns:a16="http://schemas.microsoft.com/office/drawing/2014/main" id="{E6E3AFD9-AEF8-41EC-AD93-9C0FA079162B}"/>
              </a:ext>
            </a:extLst>
          </p:cNvPr>
          <p:cNvSpPr/>
          <p:nvPr/>
        </p:nvSpPr>
        <p:spPr>
          <a:xfrm rot="16200000">
            <a:off x="-2364798" y="3675280"/>
            <a:ext cx="5269726" cy="4243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pc="600" dirty="0">
              <a:solidFill>
                <a:schemeClr val="bg1"/>
              </a:solidFill>
              <a:latin typeface="Bahnschrift SemiLight" panose="020B0502040204020203" pitchFamily="34" charset="0"/>
            </a:endParaRPr>
          </a:p>
        </p:txBody>
      </p:sp>
      <p:sp>
        <p:nvSpPr>
          <p:cNvPr id="8" name="Textplatzhalter 3">
            <a:extLst>
              <a:ext uri="{FF2B5EF4-FFF2-40B4-BE49-F238E27FC236}">
                <a16:creationId xmlns:a16="http://schemas.microsoft.com/office/drawing/2014/main" id="{A9EBE9A5-CE59-4BD7-8974-06F7FEA73119}"/>
              </a:ext>
            </a:extLst>
          </p:cNvPr>
          <p:cNvSpPr txBox="1">
            <a:spLocks/>
          </p:cNvSpPr>
          <p:nvPr/>
        </p:nvSpPr>
        <p:spPr>
          <a:xfrm>
            <a:off x="1177448" y="4200537"/>
            <a:ext cx="11192004" cy="2751408"/>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100" dirty="0">
                <a:solidFill>
                  <a:schemeClr val="bg1">
                    <a:lumMod val="50000"/>
                  </a:schemeClr>
                </a:solidFill>
                <a:latin typeface="Candara" panose="020E0502030303020204" pitchFamily="34" charset="0"/>
              </a:rPr>
              <a:t>Typ/Bezeichnung 	Grundfläche   	Nutzfläche    Wohnfläche   	            </a:t>
            </a:r>
            <a:r>
              <a:rPr lang="de-DE" sz="2100" dirty="0" err="1">
                <a:solidFill>
                  <a:schemeClr val="bg1">
                    <a:lumMod val="50000"/>
                  </a:schemeClr>
                </a:solidFill>
                <a:latin typeface="Candara" panose="020E0502030303020204" pitchFamily="34" charset="0"/>
              </a:rPr>
              <a:t>G.St.Pl</a:t>
            </a:r>
            <a:r>
              <a:rPr lang="de-DE" sz="2100" dirty="0">
                <a:solidFill>
                  <a:schemeClr val="bg1">
                    <a:lumMod val="50000"/>
                  </a:schemeClr>
                </a:solidFill>
                <a:latin typeface="Candara" panose="020E0502030303020204" pitchFamily="34" charset="0"/>
              </a:rPr>
              <a:t>     	Preis 		</a:t>
            </a:r>
          </a:p>
          <a:p>
            <a:endParaRPr lang="de-DE" sz="1200" dirty="0">
              <a:solidFill>
                <a:schemeClr val="bg1">
                  <a:lumMod val="50000"/>
                </a:schemeClr>
              </a:solidFill>
              <a:latin typeface="Candara" panose="020E0502030303020204" pitchFamily="34" charset="0"/>
            </a:endParaRPr>
          </a:p>
          <a:p>
            <a:pPr marL="0" indent="0">
              <a:buNone/>
            </a:pPr>
            <a:r>
              <a:rPr lang="de-DE" sz="2100" dirty="0">
                <a:solidFill>
                  <a:schemeClr val="bg1">
                    <a:lumMod val="50000"/>
                  </a:schemeClr>
                </a:solidFill>
                <a:latin typeface="Candara" panose="020E0502030303020204" pitchFamily="34" charset="0"/>
              </a:rPr>
              <a:t>Reihenhaus A 	432 m2		192 m2	       145 m2 	             2 		639.000 € exkl. AK		</a:t>
            </a:r>
          </a:p>
          <a:p>
            <a:pPr marL="0" indent="0">
              <a:buNone/>
            </a:pPr>
            <a:r>
              <a:rPr lang="de-DE" sz="2100" dirty="0">
                <a:solidFill>
                  <a:schemeClr val="bg1">
                    <a:lumMod val="50000"/>
                  </a:schemeClr>
                </a:solidFill>
                <a:latin typeface="Candara" panose="020E0502030303020204" pitchFamily="34" charset="0"/>
              </a:rPr>
              <a:t>Reihenhaus B 	352 m2 	                   192 m2 	       145 m2 	             2		599.900 € exkl. AK		</a:t>
            </a:r>
          </a:p>
          <a:p>
            <a:pPr marL="0" indent="0">
              <a:buNone/>
            </a:pPr>
            <a:r>
              <a:rPr lang="de-DE" sz="2100" dirty="0">
                <a:solidFill>
                  <a:schemeClr val="bg1">
                    <a:lumMod val="50000"/>
                  </a:schemeClr>
                </a:solidFill>
                <a:latin typeface="Candara" panose="020E0502030303020204" pitchFamily="34" charset="0"/>
              </a:rPr>
              <a:t>Reihenhaus C 	320 m2 	                   192 m2 	       145 m2 	             2		591.900 € exkl. AK		</a:t>
            </a:r>
          </a:p>
          <a:p>
            <a:pPr marL="0" indent="0">
              <a:buNone/>
            </a:pPr>
            <a:r>
              <a:rPr lang="de-DE" sz="2100" dirty="0">
                <a:solidFill>
                  <a:schemeClr val="bg1">
                    <a:lumMod val="50000"/>
                  </a:schemeClr>
                </a:solidFill>
                <a:latin typeface="Candara" panose="020E0502030303020204" pitchFamily="34" charset="0"/>
              </a:rPr>
              <a:t>Reihenhaus D 	287 m2 	                   180 m2 	       137 m2 	             2		564.450 € exkl. AK		</a:t>
            </a:r>
          </a:p>
          <a:p>
            <a:pPr marL="0" indent="0">
              <a:buNone/>
            </a:pPr>
            <a:r>
              <a:rPr lang="de-DE" sz="2100" dirty="0">
                <a:solidFill>
                  <a:schemeClr val="bg1">
                    <a:lumMod val="50000"/>
                  </a:schemeClr>
                </a:solidFill>
                <a:latin typeface="Candara" panose="020E0502030303020204" pitchFamily="34" charset="0"/>
              </a:rPr>
              <a:t>Reihenhaus E 	360 m2 	                   180 m2 	       137 m2 	             2		568.150 € exkl. AK		</a:t>
            </a:r>
          </a:p>
          <a:p>
            <a:pPr marL="0" indent="0">
              <a:buNone/>
            </a:pPr>
            <a:r>
              <a:rPr lang="de-DE" sz="2100" dirty="0">
                <a:solidFill>
                  <a:schemeClr val="bg1">
                    <a:lumMod val="75000"/>
                  </a:schemeClr>
                </a:solidFill>
                <a:latin typeface="Candara" panose="020E0502030303020204" pitchFamily="34" charset="0"/>
              </a:rPr>
              <a:t>	</a:t>
            </a:r>
            <a:endParaRPr lang="de-AT" sz="2100" dirty="0">
              <a:solidFill>
                <a:schemeClr val="bg1">
                  <a:lumMod val="75000"/>
                </a:schemeClr>
              </a:solidFill>
              <a:latin typeface="Candara" panose="020E0502030303020204" pitchFamily="34" charset="0"/>
            </a:endParaRPr>
          </a:p>
        </p:txBody>
      </p:sp>
      <p:pic>
        <p:nvPicPr>
          <p:cNvPr id="3" name="Grafik 2">
            <a:extLst>
              <a:ext uri="{FF2B5EF4-FFF2-40B4-BE49-F238E27FC236}">
                <a16:creationId xmlns:a16="http://schemas.microsoft.com/office/drawing/2014/main" id="{FC6AA964-CA3E-4D44-8CF9-0BBBD131BEA7}"/>
              </a:ext>
            </a:extLst>
          </p:cNvPr>
          <p:cNvPicPr>
            <a:picLocks noChangeAspect="1"/>
          </p:cNvPicPr>
          <p:nvPr/>
        </p:nvPicPr>
        <p:blipFill>
          <a:blip r:embed="rId3"/>
          <a:stretch>
            <a:fillRect/>
          </a:stretch>
        </p:blipFill>
        <p:spPr>
          <a:xfrm>
            <a:off x="1271393" y="626303"/>
            <a:ext cx="5923416" cy="3331922"/>
          </a:xfrm>
          <a:prstGeom prst="rect">
            <a:avLst/>
          </a:prstGeom>
        </p:spPr>
      </p:pic>
      <p:sp>
        <p:nvSpPr>
          <p:cNvPr id="12" name="Rechteck 11">
            <a:extLst>
              <a:ext uri="{FF2B5EF4-FFF2-40B4-BE49-F238E27FC236}">
                <a16:creationId xmlns:a16="http://schemas.microsoft.com/office/drawing/2014/main" id="{1D91A009-AE7D-44F8-B5DC-C2028BD286E0}"/>
              </a:ext>
            </a:extLst>
          </p:cNvPr>
          <p:cNvSpPr/>
          <p:nvPr/>
        </p:nvSpPr>
        <p:spPr>
          <a:xfrm>
            <a:off x="9543643" y="548554"/>
            <a:ext cx="2548480" cy="646331"/>
          </a:xfrm>
          <a:prstGeom prst="rect">
            <a:avLst/>
          </a:prstGeom>
        </p:spPr>
        <p:txBody>
          <a:bodyPr wrap="square">
            <a:spAutoFit/>
          </a:bodyPr>
          <a:lstStyle/>
          <a:p>
            <a:pPr marL="457200" algn="r">
              <a:spcAft>
                <a:spcPts val="0"/>
              </a:spcAft>
            </a:pPr>
            <a:r>
              <a:rPr lang="de-AT" sz="2400" b="1" kern="1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Nobisweg</a:t>
            </a:r>
            <a:r>
              <a:rPr lang="de-AT" sz="3600" b="1" kern="100" baseline="300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5</a:t>
            </a:r>
            <a:endParaRPr lang="de-AT" sz="1050" kern="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fik 3">
            <a:extLst>
              <a:ext uri="{FF2B5EF4-FFF2-40B4-BE49-F238E27FC236}">
                <a16:creationId xmlns:a16="http://schemas.microsoft.com/office/drawing/2014/main" id="{4ABB749F-02E2-4690-9B0D-4C59172993FA}"/>
              </a:ext>
            </a:extLst>
          </p:cNvPr>
          <p:cNvPicPr>
            <a:picLocks noChangeAspect="1"/>
          </p:cNvPicPr>
          <p:nvPr/>
        </p:nvPicPr>
        <p:blipFill>
          <a:blip r:embed="rId4"/>
          <a:stretch>
            <a:fillRect/>
          </a:stretch>
        </p:blipFill>
        <p:spPr>
          <a:xfrm>
            <a:off x="7415393" y="1327564"/>
            <a:ext cx="4676730" cy="2630661"/>
          </a:xfrm>
          <a:prstGeom prst="rect">
            <a:avLst/>
          </a:prstGeom>
        </p:spPr>
      </p:pic>
    </p:spTree>
    <p:extLst>
      <p:ext uri="{BB962C8B-B14F-4D97-AF65-F5344CB8AC3E}">
        <p14:creationId xmlns:p14="http://schemas.microsoft.com/office/powerpoint/2010/main" val="4192775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9A74C5-752C-4D66-A73B-E0D9A1F59C12}"/>
              </a:ext>
            </a:extLst>
          </p:cNvPr>
          <p:cNvSpPr>
            <a:spLocks noGrp="1"/>
          </p:cNvSpPr>
          <p:nvPr>
            <p:ph type="ctrTitle"/>
          </p:nvPr>
        </p:nvSpPr>
        <p:spPr>
          <a:xfrm>
            <a:off x="5821850" y="1213110"/>
            <a:ext cx="6226763" cy="4818790"/>
          </a:xfrm>
        </p:spPr>
        <p:txBody>
          <a:bodyPr>
            <a:noAutofit/>
          </a:bodyPr>
          <a:lstStyle/>
          <a:p>
            <a:pPr algn="l"/>
            <a:br>
              <a:rPr lang="de-DE" sz="1600" b="1" dirty="0">
                <a:latin typeface="Arial Rounded MT Bold" panose="020F0704030504030204" pitchFamily="34" charset="0"/>
              </a:rPr>
            </a:br>
            <a:br>
              <a:rPr lang="de-DE" sz="1600" b="1" dirty="0">
                <a:latin typeface="Arial Rounded MT Bold" panose="020F0704030504030204" pitchFamily="34" charset="0"/>
              </a:rPr>
            </a:br>
            <a:br>
              <a:rPr lang="de-DE" sz="1600" b="1" dirty="0">
                <a:latin typeface="Arial Rounded MT Bold" panose="020F0704030504030204" pitchFamily="34" charset="0"/>
              </a:rPr>
            </a:br>
            <a:br>
              <a:rPr lang="de-DE" sz="1600" b="1" dirty="0">
                <a:latin typeface="Arial Rounded MT Bold" panose="020F0704030504030204" pitchFamily="34" charset="0"/>
              </a:rPr>
            </a:br>
            <a:r>
              <a:rPr lang="de-DE" sz="1600" b="1" dirty="0">
                <a:solidFill>
                  <a:schemeClr val="bg1">
                    <a:lumMod val="65000"/>
                  </a:schemeClr>
                </a:solidFill>
                <a:latin typeface="Candara" panose="020E0502030303020204" pitchFamily="34" charset="0"/>
              </a:rPr>
              <a:t>Weitere Informationen zum Bauprojekt </a:t>
            </a:r>
            <a:br>
              <a:rPr lang="de-DE" sz="1600" dirty="0">
                <a:solidFill>
                  <a:schemeClr val="bg1">
                    <a:lumMod val="65000"/>
                  </a:schemeClr>
                </a:solidFill>
                <a:latin typeface="Candara" panose="020E0502030303020204" pitchFamily="34" charset="0"/>
              </a:rPr>
            </a:br>
            <a:br>
              <a:rPr lang="de-DE" sz="1600" dirty="0">
                <a:solidFill>
                  <a:schemeClr val="bg1">
                    <a:lumMod val="65000"/>
                  </a:schemeClr>
                </a:solidFill>
                <a:latin typeface="Candara" panose="020E0502030303020204" pitchFamily="34" charset="0"/>
              </a:rPr>
            </a:br>
            <a:r>
              <a:rPr lang="de-DE" sz="1200" dirty="0">
                <a:solidFill>
                  <a:schemeClr val="bg1">
                    <a:lumMod val="65000"/>
                  </a:schemeClr>
                </a:solidFill>
                <a:latin typeface="Candara" panose="020E0502030303020204" pitchFamily="34" charset="0"/>
              </a:rPr>
              <a:t>In Kirchschlag auf der </a:t>
            </a:r>
            <a:r>
              <a:rPr lang="de-DE" sz="1200" dirty="0" err="1">
                <a:solidFill>
                  <a:schemeClr val="bg1">
                    <a:lumMod val="65000"/>
                  </a:schemeClr>
                </a:solidFill>
                <a:latin typeface="Candara" panose="020E0502030303020204" pitchFamily="34" charset="0"/>
              </a:rPr>
              <a:t>Neinergutstraße</a:t>
            </a:r>
            <a:r>
              <a:rPr lang="de-DE" sz="1200" dirty="0">
                <a:solidFill>
                  <a:schemeClr val="bg1">
                    <a:lumMod val="65000"/>
                  </a:schemeClr>
                </a:solidFill>
                <a:latin typeface="Candara" panose="020E0502030303020204" pitchFamily="34" charset="0"/>
              </a:rPr>
              <a:t> entstehen fünf moderne Reihenhäuser unter Verwendung hochwertigster Materialien. In einer ruhigen Siedlungslage und doch </a:t>
            </a:r>
            <a:r>
              <a:rPr lang="de-DE" sz="1200" dirty="0" err="1">
                <a:solidFill>
                  <a:schemeClr val="bg1">
                    <a:lumMod val="65000"/>
                  </a:schemeClr>
                </a:solidFill>
                <a:latin typeface="Candara" panose="020E0502030303020204" pitchFamily="34" charset="0"/>
              </a:rPr>
              <a:t>stadtnah</a:t>
            </a:r>
            <a:r>
              <a:rPr lang="de-DE" sz="1200" dirty="0">
                <a:solidFill>
                  <a:schemeClr val="bg1">
                    <a:lumMod val="65000"/>
                  </a:schemeClr>
                </a:solidFill>
                <a:latin typeface="Candara" panose="020E0502030303020204" pitchFamily="34" charset="0"/>
              </a:rPr>
              <a:t>, liegt das gegenständliche Wohnprojekt mit fußläufigen Nahversorgern, Nahe dem lebhaften Ortsgebiet Kirchschlag mit einem sagenhaften Ausblick über Linz. </a:t>
            </a:r>
            <a:br>
              <a:rPr lang="de-DE" sz="1200" dirty="0">
                <a:solidFill>
                  <a:schemeClr val="bg1">
                    <a:lumMod val="65000"/>
                  </a:schemeClr>
                </a:solidFill>
                <a:latin typeface="Candara" panose="020E0502030303020204" pitchFamily="34" charset="0"/>
              </a:rPr>
            </a:br>
            <a:br>
              <a:rPr lang="de-DE" sz="1200" dirty="0">
                <a:solidFill>
                  <a:schemeClr val="bg1">
                    <a:lumMod val="65000"/>
                  </a:schemeClr>
                </a:solidFill>
                <a:latin typeface="Candara" panose="020E0502030303020204" pitchFamily="34" charset="0"/>
              </a:rPr>
            </a:br>
            <a:r>
              <a:rPr lang="de-DE" sz="1200" dirty="0">
                <a:solidFill>
                  <a:schemeClr val="bg1">
                    <a:lumMod val="65000"/>
                  </a:schemeClr>
                </a:solidFill>
                <a:latin typeface="Candara" panose="020E0502030303020204" pitchFamily="34" charset="0"/>
              </a:rPr>
              <a:t>Die Reihenhäuser werden in massiver Ziegelbauweise entsprechend dem neusten Stand der Technik hergestellt und verfügen über eine großzügige Raumaufteilung. Durch die optimal ausgerichteten Terrassen mit angrenzenden Eigengärten erhalten die Objekte ihre ganz besondere Note. </a:t>
            </a:r>
            <a:br>
              <a:rPr lang="de-DE" sz="1200" dirty="0">
                <a:solidFill>
                  <a:schemeClr val="bg1">
                    <a:lumMod val="65000"/>
                  </a:schemeClr>
                </a:solidFill>
                <a:latin typeface="Candara" panose="020E0502030303020204" pitchFamily="34" charset="0"/>
              </a:rPr>
            </a:br>
            <a:br>
              <a:rPr lang="de-DE" sz="1200" dirty="0">
                <a:solidFill>
                  <a:schemeClr val="bg1">
                    <a:lumMod val="65000"/>
                  </a:schemeClr>
                </a:solidFill>
                <a:latin typeface="Candara" panose="020E0502030303020204" pitchFamily="34" charset="0"/>
              </a:rPr>
            </a:br>
            <a:r>
              <a:rPr lang="de-DE" sz="1200" dirty="0">
                <a:solidFill>
                  <a:schemeClr val="bg1">
                    <a:lumMod val="65000"/>
                  </a:schemeClr>
                </a:solidFill>
                <a:latin typeface="Candara" panose="020E0502030303020204" pitchFamily="34" charset="0"/>
              </a:rPr>
              <a:t>Die Reihenhäuser, in optisch ansprechender Architektur, werden schlüsselfertig für höchste Ansprüche ausgeführt. Darüber hinaus verfügt jedes Haus über eine Garage mit zwei Kfz-Stellplätzen. </a:t>
            </a:r>
            <a:br>
              <a:rPr lang="de-DE" sz="1200" dirty="0">
                <a:solidFill>
                  <a:schemeClr val="bg1">
                    <a:lumMod val="65000"/>
                  </a:schemeClr>
                </a:solidFill>
                <a:latin typeface="Candara" panose="020E0502030303020204" pitchFamily="34" charset="0"/>
              </a:rPr>
            </a:br>
            <a:br>
              <a:rPr lang="de-DE" sz="1200" dirty="0">
                <a:solidFill>
                  <a:schemeClr val="bg1">
                    <a:lumMod val="65000"/>
                  </a:schemeClr>
                </a:solidFill>
                <a:latin typeface="Candara" panose="020E0502030303020204" pitchFamily="34" charset="0"/>
              </a:rPr>
            </a:br>
            <a:r>
              <a:rPr lang="de-DE" sz="1200" dirty="0">
                <a:solidFill>
                  <a:schemeClr val="bg1">
                    <a:lumMod val="65000"/>
                  </a:schemeClr>
                </a:solidFill>
                <a:latin typeface="Candara" panose="020E0502030303020204" pitchFamily="34" charset="0"/>
              </a:rPr>
              <a:t>Kirchschlag zählt zweifelsfrei zu einer der begehrtesten Wohngegenden rund um die Landeshauptstadt. Neben seiner exzellenten Infrastruktur besticht die Lage auch durch eine Vielzahl an Freizeiteinrichtungen. Die Nähe zu den bekannten Skiliften Kirchschlag mit all ihren Annehmlichkeiten darf dabei ebenso hervorgehoben werden, wie die umfassende Anbindung an das öffentliche Verkehrsnetz. </a:t>
            </a:r>
            <a:br>
              <a:rPr lang="de-DE" sz="1200" dirty="0">
                <a:solidFill>
                  <a:schemeClr val="bg1">
                    <a:lumMod val="65000"/>
                  </a:schemeClr>
                </a:solidFill>
                <a:latin typeface="Candara" panose="020E0502030303020204" pitchFamily="34" charset="0"/>
              </a:rPr>
            </a:br>
            <a:br>
              <a:rPr lang="de-DE" sz="1200" dirty="0">
                <a:solidFill>
                  <a:schemeClr val="bg1">
                    <a:lumMod val="65000"/>
                  </a:schemeClr>
                </a:solidFill>
                <a:latin typeface="Candara" panose="020E0502030303020204" pitchFamily="34" charset="0"/>
              </a:rPr>
            </a:br>
            <a:br>
              <a:rPr lang="de-DE" sz="1200" dirty="0">
                <a:solidFill>
                  <a:schemeClr val="bg1">
                    <a:lumMod val="65000"/>
                  </a:schemeClr>
                </a:solidFill>
                <a:latin typeface="Candara" panose="020E0502030303020204" pitchFamily="34" charset="0"/>
              </a:rPr>
            </a:br>
            <a:endParaRPr lang="de-AT" sz="1500" dirty="0">
              <a:solidFill>
                <a:schemeClr val="bg1">
                  <a:lumMod val="65000"/>
                </a:schemeClr>
              </a:solidFill>
              <a:latin typeface="Candara" panose="020E0502030303020204" pitchFamily="34" charset="0"/>
            </a:endParaRPr>
          </a:p>
        </p:txBody>
      </p:sp>
      <p:pic>
        <p:nvPicPr>
          <p:cNvPr id="5" name="Grafik 4">
            <a:extLst>
              <a:ext uri="{FF2B5EF4-FFF2-40B4-BE49-F238E27FC236}">
                <a16:creationId xmlns:a16="http://schemas.microsoft.com/office/drawing/2014/main" id="{234410F5-BC74-4B2C-8CBE-87FF098BB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
            <a:ext cx="1252602" cy="1252602"/>
          </a:xfrm>
          <a:prstGeom prst="rect">
            <a:avLst/>
          </a:prstGeom>
        </p:spPr>
      </p:pic>
      <p:sp>
        <p:nvSpPr>
          <p:cNvPr id="10" name="Minuszeichen 9">
            <a:extLst>
              <a:ext uri="{FF2B5EF4-FFF2-40B4-BE49-F238E27FC236}">
                <a16:creationId xmlns:a16="http://schemas.microsoft.com/office/drawing/2014/main" id="{E3B8BF06-43D4-4A9D-8923-61C22987F130}"/>
              </a:ext>
            </a:extLst>
          </p:cNvPr>
          <p:cNvSpPr/>
          <p:nvPr/>
        </p:nvSpPr>
        <p:spPr>
          <a:xfrm>
            <a:off x="-1105873" y="6336980"/>
            <a:ext cx="14403745" cy="719051"/>
          </a:xfrm>
          <a:prstGeom prst="mathMinus">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 name="Rechteck 12">
            <a:extLst>
              <a:ext uri="{FF2B5EF4-FFF2-40B4-BE49-F238E27FC236}">
                <a16:creationId xmlns:a16="http://schemas.microsoft.com/office/drawing/2014/main" id="{6FF4DD49-F7A6-4337-B68B-17B21A27DA15}"/>
              </a:ext>
            </a:extLst>
          </p:cNvPr>
          <p:cNvSpPr/>
          <p:nvPr/>
        </p:nvSpPr>
        <p:spPr>
          <a:xfrm>
            <a:off x="1267171" y="62629"/>
            <a:ext cx="10824952" cy="450937"/>
          </a:xfrm>
          <a:prstGeom prst="rect">
            <a:avLst/>
          </a:prstGeom>
          <a:solidFill>
            <a:srgbClr val="AE9C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solidFill>
                <a:schemeClr val="bg1"/>
              </a:solidFill>
              <a:latin typeface="Bahnschrift SemiLight" panose="020B0502040204020203" pitchFamily="34" charset="0"/>
            </a:endParaRPr>
          </a:p>
        </p:txBody>
      </p:sp>
      <p:sp>
        <p:nvSpPr>
          <p:cNvPr id="15" name="Rechteck 14">
            <a:extLst>
              <a:ext uri="{FF2B5EF4-FFF2-40B4-BE49-F238E27FC236}">
                <a16:creationId xmlns:a16="http://schemas.microsoft.com/office/drawing/2014/main" id="{26CE084F-A649-44AA-8D2F-FC9751246468}"/>
              </a:ext>
            </a:extLst>
          </p:cNvPr>
          <p:cNvSpPr/>
          <p:nvPr/>
        </p:nvSpPr>
        <p:spPr>
          <a:xfrm rot="16200000">
            <a:off x="-2364798" y="3675280"/>
            <a:ext cx="5269726" cy="4243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pc="600" dirty="0">
              <a:solidFill>
                <a:schemeClr val="bg1"/>
              </a:solidFill>
              <a:latin typeface="Bahnschrift SemiLight" panose="020B0502040204020203" pitchFamily="34" charset="0"/>
            </a:endParaRPr>
          </a:p>
        </p:txBody>
      </p:sp>
      <p:pic>
        <p:nvPicPr>
          <p:cNvPr id="6" name="Grafik 5">
            <a:extLst>
              <a:ext uri="{FF2B5EF4-FFF2-40B4-BE49-F238E27FC236}">
                <a16:creationId xmlns:a16="http://schemas.microsoft.com/office/drawing/2014/main" id="{B29D52E8-A70A-4F57-9077-7DF88E16C00C}"/>
              </a:ext>
            </a:extLst>
          </p:cNvPr>
          <p:cNvPicPr>
            <a:picLocks noChangeAspect="1"/>
          </p:cNvPicPr>
          <p:nvPr/>
        </p:nvPicPr>
        <p:blipFill>
          <a:blip r:embed="rId3"/>
          <a:stretch>
            <a:fillRect/>
          </a:stretch>
        </p:blipFill>
        <p:spPr>
          <a:xfrm>
            <a:off x="1267171" y="697137"/>
            <a:ext cx="4294385" cy="5837720"/>
          </a:xfrm>
          <a:prstGeom prst="rect">
            <a:avLst/>
          </a:prstGeom>
        </p:spPr>
      </p:pic>
      <p:sp>
        <p:nvSpPr>
          <p:cNvPr id="9" name="Rechteck 8">
            <a:extLst>
              <a:ext uri="{FF2B5EF4-FFF2-40B4-BE49-F238E27FC236}">
                <a16:creationId xmlns:a16="http://schemas.microsoft.com/office/drawing/2014/main" id="{4CB88B72-ABAB-4C57-8798-53824FE4FC48}"/>
              </a:ext>
            </a:extLst>
          </p:cNvPr>
          <p:cNvSpPr/>
          <p:nvPr/>
        </p:nvSpPr>
        <p:spPr>
          <a:xfrm>
            <a:off x="9543643" y="548554"/>
            <a:ext cx="2548480" cy="646331"/>
          </a:xfrm>
          <a:prstGeom prst="rect">
            <a:avLst/>
          </a:prstGeom>
        </p:spPr>
        <p:txBody>
          <a:bodyPr wrap="square">
            <a:spAutoFit/>
          </a:bodyPr>
          <a:lstStyle/>
          <a:p>
            <a:pPr marL="457200" algn="r">
              <a:spcAft>
                <a:spcPts val="0"/>
              </a:spcAft>
            </a:pPr>
            <a:r>
              <a:rPr lang="de-AT" sz="2400" b="1" kern="1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Nobisweg</a:t>
            </a:r>
            <a:r>
              <a:rPr lang="de-AT" sz="3600" b="1" kern="100" baseline="300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5</a:t>
            </a:r>
            <a:endParaRPr lang="de-AT" sz="105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93236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9A74C5-752C-4D66-A73B-E0D9A1F59C12}"/>
              </a:ext>
            </a:extLst>
          </p:cNvPr>
          <p:cNvSpPr>
            <a:spLocks noGrp="1"/>
          </p:cNvSpPr>
          <p:nvPr>
            <p:ph type="ctrTitle"/>
          </p:nvPr>
        </p:nvSpPr>
        <p:spPr>
          <a:xfrm>
            <a:off x="1252604" y="1661044"/>
            <a:ext cx="10781442" cy="5269727"/>
          </a:xfrm>
        </p:spPr>
        <p:txBody>
          <a:bodyPr>
            <a:noAutofit/>
          </a:bodyPr>
          <a:lstStyle/>
          <a:p>
            <a:pPr algn="l"/>
            <a:br>
              <a:rPr lang="de-DE" sz="1600" dirty="0">
                <a:latin typeface="Arial Rounded MT Bold" panose="020F0704030504030204" pitchFamily="34" charset="0"/>
              </a:rPr>
            </a:br>
            <a:r>
              <a:rPr lang="de-DE" sz="1600" dirty="0">
                <a:solidFill>
                  <a:schemeClr val="bg1">
                    <a:lumMod val="65000"/>
                  </a:schemeClr>
                </a:solidFill>
                <a:latin typeface="Candara" panose="020E0502030303020204" pitchFamily="34" charset="0"/>
              </a:rPr>
              <a:t>RATENPLAN &amp;</a:t>
            </a:r>
            <a:br>
              <a:rPr lang="de-DE" sz="1600" dirty="0">
                <a:solidFill>
                  <a:schemeClr val="bg1">
                    <a:lumMod val="65000"/>
                  </a:schemeClr>
                </a:solidFill>
                <a:latin typeface="Candara" panose="020E0502030303020204" pitchFamily="34" charset="0"/>
              </a:rPr>
            </a:br>
            <a:r>
              <a:rPr lang="de-DE" sz="1600" dirty="0">
                <a:solidFill>
                  <a:schemeClr val="bg1">
                    <a:lumMod val="65000"/>
                  </a:schemeClr>
                </a:solidFill>
                <a:latin typeface="Candara" panose="020E0502030303020204" pitchFamily="34" charset="0"/>
              </a:rPr>
              <a:t>NEBENKOSTEN</a:t>
            </a:r>
            <a:br>
              <a:rPr lang="de-DE" sz="1600" dirty="0">
                <a:solidFill>
                  <a:schemeClr val="bg1">
                    <a:lumMod val="65000"/>
                  </a:schemeClr>
                </a:solidFill>
                <a:latin typeface="Candara" panose="020E0502030303020204" pitchFamily="34" charset="0"/>
              </a:rPr>
            </a:br>
            <a:br>
              <a:rPr lang="de-DE" sz="1600" dirty="0">
                <a:solidFill>
                  <a:schemeClr val="bg1">
                    <a:lumMod val="65000"/>
                  </a:schemeClr>
                </a:solidFill>
                <a:latin typeface="Candara" panose="020E0502030303020204" pitchFamily="34" charset="0"/>
              </a:rPr>
            </a:br>
            <a:br>
              <a:rPr lang="de-DE" sz="1600" dirty="0">
                <a:solidFill>
                  <a:schemeClr val="bg1">
                    <a:lumMod val="65000"/>
                  </a:schemeClr>
                </a:solidFill>
                <a:latin typeface="Candara" panose="020E0502030303020204" pitchFamily="34" charset="0"/>
              </a:rPr>
            </a:br>
            <a:br>
              <a:rPr lang="de-DE" sz="1600" dirty="0">
                <a:solidFill>
                  <a:schemeClr val="bg1">
                    <a:lumMod val="65000"/>
                  </a:schemeClr>
                </a:solidFill>
                <a:latin typeface="Candara" panose="020E0502030303020204" pitchFamily="34" charset="0"/>
              </a:rPr>
            </a:br>
            <a:r>
              <a:rPr lang="de-DE" sz="1400" dirty="0" err="1">
                <a:solidFill>
                  <a:schemeClr val="bg1">
                    <a:lumMod val="65000"/>
                  </a:schemeClr>
                </a:solidFill>
                <a:latin typeface="Candara" panose="020E0502030303020204" pitchFamily="34" charset="0"/>
              </a:rPr>
              <a:t>Nebenkosten</a:t>
            </a:r>
            <a:r>
              <a:rPr lang="de-DE" sz="1400" dirty="0">
                <a:solidFill>
                  <a:schemeClr val="bg1">
                    <a:lumMod val="65000"/>
                  </a:schemeClr>
                </a:solidFill>
                <a:latin typeface="Candara" panose="020E0502030303020204" pitchFamily="34" charset="0"/>
              </a:rPr>
              <a:t>, die nicht im Kaufpreis enthalten sind:</a:t>
            </a:r>
            <a:br>
              <a:rPr lang="de-DE" sz="1400" dirty="0">
                <a:solidFill>
                  <a:schemeClr val="bg1">
                    <a:lumMod val="65000"/>
                  </a:schemeClr>
                </a:solidFill>
                <a:latin typeface="Candara" panose="020E0502030303020204" pitchFamily="34" charset="0"/>
              </a:rPr>
            </a:br>
            <a:br>
              <a:rPr lang="de-DE" sz="1400" dirty="0">
                <a:solidFill>
                  <a:schemeClr val="bg1">
                    <a:lumMod val="65000"/>
                  </a:schemeClr>
                </a:solidFill>
                <a:latin typeface="Candara" panose="020E0502030303020204" pitchFamily="34" charset="0"/>
              </a:rPr>
            </a:br>
            <a:r>
              <a:rPr lang="de-DE" sz="1400" dirty="0">
                <a:solidFill>
                  <a:schemeClr val="bg1">
                    <a:lumMod val="65000"/>
                  </a:schemeClr>
                </a:solidFill>
                <a:latin typeface="Candara" panose="020E0502030303020204" pitchFamily="34" charset="0"/>
              </a:rPr>
              <a:t>- 3,50 % Grunderwerbsteuer</a:t>
            </a:r>
            <a:br>
              <a:rPr lang="de-DE" sz="1400" dirty="0">
                <a:solidFill>
                  <a:schemeClr val="bg1">
                    <a:lumMod val="65000"/>
                  </a:schemeClr>
                </a:solidFill>
                <a:latin typeface="Candara" panose="020E0502030303020204" pitchFamily="34" charset="0"/>
              </a:rPr>
            </a:br>
            <a:r>
              <a:rPr lang="de-DE" sz="1400" dirty="0">
                <a:solidFill>
                  <a:schemeClr val="bg1">
                    <a:lumMod val="65000"/>
                  </a:schemeClr>
                </a:solidFill>
                <a:latin typeface="Candara" panose="020E0502030303020204" pitchFamily="34" charset="0"/>
              </a:rPr>
              <a:t>- 1,10 % Grundbucheintragungsgebühr</a:t>
            </a:r>
            <a:br>
              <a:rPr lang="de-DE" sz="1400" dirty="0">
                <a:solidFill>
                  <a:schemeClr val="bg1">
                    <a:lumMod val="65000"/>
                  </a:schemeClr>
                </a:solidFill>
                <a:latin typeface="Candara" panose="020E0502030303020204" pitchFamily="34" charset="0"/>
              </a:rPr>
            </a:br>
            <a:r>
              <a:rPr lang="de-DE" sz="1400" dirty="0">
                <a:solidFill>
                  <a:schemeClr val="bg1">
                    <a:lumMod val="65000"/>
                  </a:schemeClr>
                </a:solidFill>
                <a:latin typeface="Candara" panose="020E0502030303020204" pitchFamily="34" charset="0"/>
              </a:rPr>
              <a:t>- 1,50 % + </a:t>
            </a:r>
            <a:r>
              <a:rPr lang="de-DE" sz="1400" dirty="0" err="1">
                <a:solidFill>
                  <a:schemeClr val="bg1">
                    <a:lumMod val="65000"/>
                  </a:schemeClr>
                </a:solidFill>
                <a:latin typeface="Candara" panose="020E0502030303020204" pitchFamily="34" charset="0"/>
              </a:rPr>
              <a:t>Ust</a:t>
            </a:r>
            <a:r>
              <a:rPr lang="de-DE" sz="1400" dirty="0">
                <a:solidFill>
                  <a:schemeClr val="bg1">
                    <a:lumMod val="65000"/>
                  </a:schemeClr>
                </a:solidFill>
                <a:latin typeface="Candara" panose="020E0502030303020204" pitchFamily="34" charset="0"/>
              </a:rPr>
              <a:t>. Vertragserrichtungsgebühren und Treuhandabwicklungsgebühren zzgl. Barauslagen</a:t>
            </a:r>
            <a:br>
              <a:rPr lang="de-DE" sz="1400" dirty="0">
                <a:solidFill>
                  <a:schemeClr val="bg1">
                    <a:lumMod val="65000"/>
                  </a:schemeClr>
                </a:solidFill>
                <a:latin typeface="Candara" panose="020E0502030303020204" pitchFamily="34" charset="0"/>
              </a:rPr>
            </a:br>
            <a:r>
              <a:rPr lang="de-DE" sz="1400" dirty="0">
                <a:solidFill>
                  <a:schemeClr val="bg1">
                    <a:lumMod val="65000"/>
                  </a:schemeClr>
                </a:solidFill>
                <a:latin typeface="Candara" panose="020E0502030303020204" pitchFamily="34" charset="0"/>
              </a:rPr>
              <a:t>- 3,00 % + </a:t>
            </a:r>
            <a:r>
              <a:rPr lang="de-DE" sz="1400" dirty="0" err="1">
                <a:solidFill>
                  <a:schemeClr val="bg1">
                    <a:lumMod val="65000"/>
                  </a:schemeClr>
                </a:solidFill>
                <a:latin typeface="Candara" panose="020E0502030303020204" pitchFamily="34" charset="0"/>
              </a:rPr>
              <a:t>Ust</a:t>
            </a:r>
            <a:r>
              <a:rPr lang="de-DE" sz="1400" dirty="0">
                <a:solidFill>
                  <a:schemeClr val="bg1">
                    <a:lumMod val="65000"/>
                  </a:schemeClr>
                </a:solidFill>
                <a:latin typeface="Candara" panose="020E0502030303020204" pitchFamily="34" charset="0"/>
              </a:rPr>
              <a:t>. Maklerhonorar </a:t>
            </a:r>
            <a:br>
              <a:rPr lang="de-DE" sz="1400" dirty="0">
                <a:solidFill>
                  <a:schemeClr val="bg1">
                    <a:lumMod val="65000"/>
                  </a:schemeClr>
                </a:solidFill>
                <a:latin typeface="Candara" panose="020E0502030303020204" pitchFamily="34" charset="0"/>
              </a:rPr>
            </a:br>
            <a:br>
              <a:rPr lang="de-DE" sz="1400" dirty="0">
                <a:solidFill>
                  <a:schemeClr val="bg1">
                    <a:lumMod val="65000"/>
                  </a:schemeClr>
                </a:solidFill>
                <a:latin typeface="Candara" panose="020E0502030303020204" pitchFamily="34" charset="0"/>
              </a:rPr>
            </a:br>
            <a:br>
              <a:rPr lang="de-DE" sz="1400" dirty="0">
                <a:solidFill>
                  <a:schemeClr val="bg1">
                    <a:lumMod val="65000"/>
                  </a:schemeClr>
                </a:solidFill>
                <a:latin typeface="Candara" panose="020E0502030303020204" pitchFamily="34" charset="0"/>
              </a:rPr>
            </a:br>
            <a:br>
              <a:rPr lang="de-DE" sz="1400" dirty="0">
                <a:solidFill>
                  <a:schemeClr val="bg1">
                    <a:lumMod val="65000"/>
                  </a:schemeClr>
                </a:solidFill>
                <a:latin typeface="Candara" panose="020E0502030303020204" pitchFamily="34" charset="0"/>
              </a:rPr>
            </a:br>
            <a:r>
              <a:rPr lang="de-DE" sz="1400" dirty="0">
                <a:solidFill>
                  <a:schemeClr val="bg1">
                    <a:lumMod val="65000"/>
                  </a:schemeClr>
                </a:solidFill>
                <a:latin typeface="Candara" panose="020E0502030303020204" pitchFamily="34" charset="0"/>
              </a:rPr>
              <a:t>Allgemeines:</a:t>
            </a:r>
            <a:br>
              <a:rPr lang="de-DE" sz="1400" dirty="0">
                <a:solidFill>
                  <a:schemeClr val="bg1">
                    <a:lumMod val="65000"/>
                  </a:schemeClr>
                </a:solidFill>
                <a:latin typeface="Candara" panose="020E0502030303020204" pitchFamily="34" charset="0"/>
              </a:rPr>
            </a:br>
            <a:br>
              <a:rPr lang="de-DE" sz="1400" dirty="0">
                <a:solidFill>
                  <a:schemeClr val="bg1">
                    <a:lumMod val="65000"/>
                  </a:schemeClr>
                </a:solidFill>
                <a:latin typeface="Candara" panose="020E0502030303020204" pitchFamily="34" charset="0"/>
              </a:rPr>
            </a:br>
            <a:r>
              <a:rPr lang="de-DE" sz="1400" dirty="0">
                <a:solidFill>
                  <a:schemeClr val="bg1">
                    <a:lumMod val="65000"/>
                  </a:schemeClr>
                </a:solidFill>
                <a:latin typeface="Candara" panose="020E0502030303020204" pitchFamily="34" charset="0"/>
              </a:rPr>
              <a:t>Die Plandarstellungen in den Verkaufsunterlagen beziehen sich auf den derzeitigen Stand der Einreichplanung / Planungsstand. Im Zuge der baulichen Ausführung kann es bedingt durch Auflagen der Genehmigungsbehörden bzw. der Fachplaner, wie Statiker, Haustechnikplaner oder Elektroplaner, zu Änderungen gegenüber den Verkaufsunterlagen, insbesondere den perspektivischen Abbildungen (Visualisierungen), kommen. Die Flächenangaben (m²) in den Verkaufsunterlagen bzw. Verkaufsplänen beziehen sich auf die Rohbaumaße (ohne den Verputz) und der derzeitigen Einreichplanung / Planungsstand und können daher in den weiteren Planung- und Bauphasen (siehe Absatz oben) geringfügig abweichen.</a:t>
            </a:r>
            <a:br>
              <a:rPr lang="de-DE" sz="1400" dirty="0">
                <a:solidFill>
                  <a:schemeClr val="bg1">
                    <a:lumMod val="65000"/>
                  </a:schemeClr>
                </a:solidFill>
                <a:latin typeface="Candara" panose="020E0502030303020204" pitchFamily="34" charset="0"/>
              </a:rPr>
            </a:br>
            <a:br>
              <a:rPr lang="de-DE" sz="1400" dirty="0">
                <a:solidFill>
                  <a:schemeClr val="bg1">
                    <a:lumMod val="65000"/>
                  </a:schemeClr>
                </a:solidFill>
                <a:latin typeface="Candara" panose="020E0502030303020204" pitchFamily="34" charset="0"/>
              </a:rPr>
            </a:br>
            <a:br>
              <a:rPr lang="de-DE" sz="1400" dirty="0">
                <a:solidFill>
                  <a:schemeClr val="bg1">
                    <a:lumMod val="65000"/>
                  </a:schemeClr>
                </a:solidFill>
                <a:latin typeface="Candara" panose="020E0502030303020204" pitchFamily="34" charset="0"/>
              </a:rPr>
            </a:br>
            <a:br>
              <a:rPr lang="de-DE" sz="1400" dirty="0">
                <a:latin typeface="Arial Rounded MT Bold" panose="020F0704030504030204" pitchFamily="34" charset="0"/>
              </a:rPr>
            </a:br>
            <a:br>
              <a:rPr lang="de-DE" sz="1400" dirty="0">
                <a:latin typeface="Arial Rounded MT Bold" panose="020F0704030504030204" pitchFamily="34" charset="0"/>
              </a:rPr>
            </a:br>
            <a:br>
              <a:rPr lang="de-DE" sz="1200" dirty="0">
                <a:latin typeface="Arial Rounded MT Bold" panose="020F0704030504030204" pitchFamily="34" charset="0"/>
              </a:rPr>
            </a:br>
            <a:br>
              <a:rPr lang="de-DE" sz="1200" dirty="0">
                <a:latin typeface="Arial Rounded MT Bold" panose="020F0704030504030204" pitchFamily="34" charset="0"/>
              </a:rPr>
            </a:br>
            <a:br>
              <a:rPr lang="de-DE" sz="1200" dirty="0">
                <a:latin typeface="Arial Rounded MT Bold" panose="020F0704030504030204" pitchFamily="34" charset="0"/>
              </a:rPr>
            </a:br>
            <a:br>
              <a:rPr lang="de-DE" sz="1200" dirty="0">
                <a:latin typeface="Arial Rounded MT Bold" panose="020F0704030504030204" pitchFamily="34" charset="0"/>
              </a:rPr>
            </a:br>
            <a:br>
              <a:rPr lang="de-DE" sz="1200" dirty="0">
                <a:latin typeface="Arial Rounded MT Bold" panose="020F0704030504030204" pitchFamily="34" charset="0"/>
              </a:rPr>
            </a:br>
            <a:endParaRPr lang="de-AT" sz="1500" dirty="0">
              <a:latin typeface="Arial Rounded MT Bold" panose="020F0704030504030204" pitchFamily="34" charset="0"/>
            </a:endParaRPr>
          </a:p>
        </p:txBody>
      </p:sp>
      <p:pic>
        <p:nvPicPr>
          <p:cNvPr id="5" name="Grafik 4">
            <a:extLst>
              <a:ext uri="{FF2B5EF4-FFF2-40B4-BE49-F238E27FC236}">
                <a16:creationId xmlns:a16="http://schemas.microsoft.com/office/drawing/2014/main" id="{234410F5-BC74-4B2C-8CBE-87FF098BB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
            <a:ext cx="1252602" cy="1252602"/>
          </a:xfrm>
          <a:prstGeom prst="rect">
            <a:avLst/>
          </a:prstGeom>
        </p:spPr>
      </p:pic>
      <p:sp>
        <p:nvSpPr>
          <p:cNvPr id="10" name="Minuszeichen 9">
            <a:extLst>
              <a:ext uri="{FF2B5EF4-FFF2-40B4-BE49-F238E27FC236}">
                <a16:creationId xmlns:a16="http://schemas.microsoft.com/office/drawing/2014/main" id="{E3B8BF06-43D4-4A9D-8923-61C22987F130}"/>
              </a:ext>
            </a:extLst>
          </p:cNvPr>
          <p:cNvSpPr/>
          <p:nvPr/>
        </p:nvSpPr>
        <p:spPr>
          <a:xfrm>
            <a:off x="-1105873" y="6336980"/>
            <a:ext cx="14403745" cy="719051"/>
          </a:xfrm>
          <a:prstGeom prst="mathMinus">
            <a:avLst/>
          </a:prstGeom>
          <a:solidFill>
            <a:schemeClr val="bg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 name="Rechteck 12">
            <a:extLst>
              <a:ext uri="{FF2B5EF4-FFF2-40B4-BE49-F238E27FC236}">
                <a16:creationId xmlns:a16="http://schemas.microsoft.com/office/drawing/2014/main" id="{6FF4DD49-F7A6-4337-B68B-17B21A27DA15}"/>
              </a:ext>
            </a:extLst>
          </p:cNvPr>
          <p:cNvSpPr/>
          <p:nvPr/>
        </p:nvSpPr>
        <p:spPr>
          <a:xfrm>
            <a:off x="1267171" y="62629"/>
            <a:ext cx="10824952" cy="450937"/>
          </a:xfrm>
          <a:prstGeom prst="rect">
            <a:avLst/>
          </a:prstGeom>
          <a:solidFill>
            <a:srgbClr val="AE9C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solidFill>
                <a:schemeClr val="bg1"/>
              </a:solidFill>
              <a:latin typeface="Bahnschrift SemiLight" panose="020B0502040204020203" pitchFamily="34" charset="0"/>
            </a:endParaRPr>
          </a:p>
        </p:txBody>
      </p:sp>
      <p:sp>
        <p:nvSpPr>
          <p:cNvPr id="15" name="Rechteck 14">
            <a:extLst>
              <a:ext uri="{FF2B5EF4-FFF2-40B4-BE49-F238E27FC236}">
                <a16:creationId xmlns:a16="http://schemas.microsoft.com/office/drawing/2014/main" id="{26CE084F-A649-44AA-8D2F-FC9751246468}"/>
              </a:ext>
            </a:extLst>
          </p:cNvPr>
          <p:cNvSpPr/>
          <p:nvPr/>
        </p:nvSpPr>
        <p:spPr>
          <a:xfrm rot="16200000">
            <a:off x="-2364798" y="3675280"/>
            <a:ext cx="5269726" cy="42437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pc="600" dirty="0">
              <a:solidFill>
                <a:schemeClr val="bg1"/>
              </a:solidFill>
              <a:latin typeface="Bahnschrift SemiLight" panose="020B0502040204020203" pitchFamily="34" charset="0"/>
            </a:endParaRPr>
          </a:p>
        </p:txBody>
      </p:sp>
      <p:sp>
        <p:nvSpPr>
          <p:cNvPr id="9" name="Rechteck 8">
            <a:extLst>
              <a:ext uri="{FF2B5EF4-FFF2-40B4-BE49-F238E27FC236}">
                <a16:creationId xmlns:a16="http://schemas.microsoft.com/office/drawing/2014/main" id="{500E8CFB-669E-4861-97C0-A47667F2D35F}"/>
              </a:ext>
            </a:extLst>
          </p:cNvPr>
          <p:cNvSpPr/>
          <p:nvPr/>
        </p:nvSpPr>
        <p:spPr>
          <a:xfrm>
            <a:off x="9543643" y="548554"/>
            <a:ext cx="2548480" cy="646331"/>
          </a:xfrm>
          <a:prstGeom prst="rect">
            <a:avLst/>
          </a:prstGeom>
        </p:spPr>
        <p:txBody>
          <a:bodyPr wrap="square">
            <a:spAutoFit/>
          </a:bodyPr>
          <a:lstStyle/>
          <a:p>
            <a:pPr marL="457200" algn="r">
              <a:spcAft>
                <a:spcPts val="0"/>
              </a:spcAft>
            </a:pPr>
            <a:r>
              <a:rPr lang="de-AT" sz="2400" b="1" kern="1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Nobisweg</a:t>
            </a:r>
            <a:r>
              <a:rPr lang="de-AT" sz="3600" b="1" kern="100" baseline="30000" dirty="0">
                <a:gradFill>
                  <a:gsLst>
                    <a:gs pos="0">
                      <a:srgbClr val="A07600"/>
                    </a:gs>
                    <a:gs pos="50000">
                      <a:srgbClr val="E6AB00"/>
                    </a:gs>
                    <a:gs pos="100000">
                      <a:srgbClr val="FFCC00"/>
                    </a:gs>
                  </a:gsLst>
                  <a:lin ang="8100000" scaled="0"/>
                </a:gradFill>
                <a:latin typeface="Arial" panose="020B0604020202020204" pitchFamily="34" charset="0"/>
                <a:ea typeface="Calibri" panose="020F0502020204030204" pitchFamily="34" charset="0"/>
                <a:cs typeface="Times New Roman" panose="02020603050405020304" pitchFamily="18" charset="0"/>
              </a:rPr>
              <a:t>5</a:t>
            </a:r>
            <a:endParaRPr lang="de-AT" sz="105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744585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1002</Words>
  <Application>Microsoft Office PowerPoint</Application>
  <PresentationFormat>Breitbild</PresentationFormat>
  <Paragraphs>35</Paragraphs>
  <Slides>11</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11</vt:i4>
      </vt:variant>
    </vt:vector>
  </HeadingPairs>
  <TitlesOfParts>
    <vt:vector size="19" baseType="lpstr">
      <vt:lpstr>Arial</vt:lpstr>
      <vt:lpstr>Arial Rounded MT Bold</vt:lpstr>
      <vt:lpstr>Bahnschrift SemiLight</vt:lpstr>
      <vt:lpstr>Calibri</vt:lpstr>
      <vt:lpstr>Calibri Light</vt:lpstr>
      <vt:lpstr>Candara</vt:lpstr>
      <vt:lpstr>Times New Roman</vt:lpstr>
      <vt:lpstr>Office</vt:lpstr>
      <vt:lpstr>LÄNDLICHER CHARME TRIFFT EXKLUSIVEN STADTBLICK</vt:lpstr>
      <vt:lpstr>PowerPoint-Präsentation</vt:lpstr>
      <vt:lpstr>PowerPoint-Präsentation</vt:lpstr>
      <vt:lpstr>Kirchschlag.  Ländlicher Charme trifft auf exklusiven Stadtblick. Umgeben von ländlicher Atmosphäre, idyllisch im Grünen gelegen, entstehen fünf moderne, großzügig bemessene Reihenhäuser mit weitläufigen Gärten und je einer Doppelgarage zum Wohlfühlen.  Erfahren Sie modernes Wohnen und Leben, gepaart mit hochwertigen Materialien und genießen Sie den einzigartigen Ausblick auf die Landeshauptstadt.   Lichtdurchflutete Wohnräume durch gezielte Sonnenausrichtung, vielfältiges Raum- und Platzangebot, sowie die Einzigartigkeit des Grundstückes, runden dabei das Ambiente Ihres Wohnraumes ab.   Nach Hause kommen und sich wohlfühlen - ein Gefühl welches das Nobisweg5 Projekt neu interpretiert. Ob in den eigenen vier Wänden oder den großzügigen privaten Außenbereichen, hier finden Sie Ruhe und Entspannung fernab des Trubels der Stadt, schöpfen neue Energie für Ihren Alltag und genießen dabei die Vorzüge der städtischen Infrastruktur durch die Nähe zur Landeshauptstadt.  </vt:lpstr>
      <vt:lpstr>PowerPoint-Präsentation</vt:lpstr>
      <vt:lpstr>PowerPoint-Präsentation</vt:lpstr>
      <vt:lpstr>PowerPoint-Präsentation</vt:lpstr>
      <vt:lpstr>    Weitere Informationen zum Bauprojekt   In Kirchschlag auf der Neinergutstraße entstehen fünf moderne Reihenhäuser unter Verwendung hochwertigster Materialien. In einer ruhigen Siedlungslage und doch stadtnah, liegt das gegenständliche Wohnprojekt mit fußläufigen Nahversorgern, Nahe dem lebhaften Ortsgebiet Kirchschlag mit einem sagenhaften Ausblick über Linz.   Die Reihenhäuser werden in massiver Ziegelbauweise entsprechend dem neusten Stand der Technik hergestellt und verfügen über eine großzügige Raumaufteilung. Durch die optimal ausgerichteten Terrassen mit angrenzenden Eigengärten erhalten die Objekte ihre ganz besondere Note.   Die Reihenhäuser, in optisch ansprechender Architektur, werden schlüsselfertig für höchste Ansprüche ausgeführt. Darüber hinaus verfügt jedes Haus über eine Garage mit zwei Kfz-Stellplätzen.   Kirchschlag zählt zweifelsfrei zu einer der begehrtesten Wohngegenden rund um die Landeshauptstadt. Neben seiner exzellenten Infrastruktur besticht die Lage auch durch eine Vielzahl an Freizeiteinrichtungen. Die Nähe zu den bekannten Skiliften Kirchschlag mit all ihren Annehmlichkeiten darf dabei ebenso hervorgehoben werden, wie die umfassende Anbindung an das öffentliche Verkehrsnetz.    </vt:lpstr>
      <vt:lpstr> RATENPLAN &amp; NEBENKOSTEN    Nebenkosten, die nicht im Kaufpreis enthalten sind:  - 3,50 % Grunderwerbsteuer - 1,10 % Grundbucheintragungsgebühr - 1,50 % + Ust. Vertragserrichtungsgebühren und Treuhandabwicklungsgebühren zzgl. Barauslagen - 3,00 % + Ust. Maklerhonorar     Allgemeines:  Die Plandarstellungen in den Verkaufsunterlagen beziehen sich auf den derzeitigen Stand der Einreichplanung / Planungsstand. Im Zuge der baulichen Ausführung kann es bedingt durch Auflagen der Genehmigungsbehörden bzw. der Fachplaner, wie Statiker, Haustechnikplaner oder Elektroplaner, zu Änderungen gegenüber den Verkaufsunterlagen, insbesondere den perspektivischen Abbildungen (Visualisierungen), kommen. Die Flächenangaben (m²) in den Verkaufsunterlagen bzw. Verkaufsplänen beziehen sich auf die Rohbaumaße (ohne den Verputz) und der derzeitigen Einreichplanung / Planungsstand und können daher in den weiteren Planung- und Bauphasen (siehe Absatz oben) geringfügig abweichen.          </vt:lpstr>
      <vt:lpstr>    SONDERWÜNSCHE  Um einen einwandfreien Bauablauf zwischen den am Projekt beteiligten Ausführungsfirmen gewährleisten zu können und eine individuelle Planung der Wohneinheiten zu ermöglichen, ist es notwendig, dem Verkäufer etwaige Änderungswünsche rechtzeitig bekannt zu geben.  Sämtliche durch den Käufer hervorgerufenen Sonderwünsche, insbesondere Änderungen der Planung, Umgestaltung von Räumen, Ausstattungen von Sanitärbereichen, Küchen, sowie allgemeine Abänderungen und diverse Einbauten, sind prinzipiell ausführungsmöglich, bedürfen jedoch die Zustimmung des Verkäufers.  Mehr- und Minderkosten, die durch Sonderwünsche des Käufers entstehen, sind im Kaufpreis nicht enthalten und führen somit zu keiner Erhöhung oder Verminderung des Kaufpreises. Die Kosten der Sonderwünsche sind somit direkt mit dem jeweiligen Unternehmen (Professionisten) zu vereinbaren und zu verrechnen. Eine Kompensation  mit dem Kaufpreis ist somit ausgeschlossen.  Der Verkäufer übernimmt für die vom Käufer verursachten Sonderwünsche, die direkt mit den Professionisten beauftragt wurden, keinerlei Haftung. Arbeiten der vom Käufer beauftragten Professionisten (z.B. Möbeltischler) können erst nach Übergabe der Wohnung erfolgen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Rene Obermann</dc:creator>
  <cp:lastModifiedBy>Rene Obermann</cp:lastModifiedBy>
  <cp:revision>49</cp:revision>
  <cp:lastPrinted>2023-10-04T13:33:28Z</cp:lastPrinted>
  <dcterms:created xsi:type="dcterms:W3CDTF">2022-01-17T13:33:52Z</dcterms:created>
  <dcterms:modified xsi:type="dcterms:W3CDTF">2026-01-21T16:36:19Z</dcterms:modified>
</cp:coreProperties>
</file>